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diagrams/quickStyle1.xml" ContentType="application/vnd.openxmlformats-officedocument.drawingml.diagramStyl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342" r:id="rId2"/>
    <p:sldId id="259" r:id="rId3"/>
    <p:sldId id="359" r:id="rId4"/>
    <p:sldId id="346" r:id="rId5"/>
    <p:sldId id="347" r:id="rId6"/>
    <p:sldId id="356" r:id="rId7"/>
    <p:sldId id="362" r:id="rId8"/>
    <p:sldId id="343" r:id="rId9"/>
    <p:sldId id="306" r:id="rId10"/>
    <p:sldId id="314" r:id="rId11"/>
    <p:sldId id="315" r:id="rId12"/>
    <p:sldId id="316" r:id="rId13"/>
    <p:sldId id="317" r:id="rId14"/>
    <p:sldId id="319" r:id="rId15"/>
    <p:sldId id="327" r:id="rId16"/>
    <p:sldId id="324" r:id="rId17"/>
    <p:sldId id="328" r:id="rId18"/>
    <p:sldId id="394" r:id="rId19"/>
    <p:sldId id="330" r:id="rId20"/>
    <p:sldId id="318" r:id="rId21"/>
    <p:sldId id="397" r:id="rId22"/>
    <p:sldId id="398" r:id="rId23"/>
    <p:sldId id="345" r:id="rId24"/>
    <p:sldId id="399" r:id="rId25"/>
    <p:sldId id="392" r:id="rId26"/>
    <p:sldId id="400" r:id="rId27"/>
    <p:sldId id="351" r:id="rId28"/>
    <p:sldId id="401" r:id="rId29"/>
    <p:sldId id="391" r:id="rId30"/>
    <p:sldId id="393" r:id="rId31"/>
    <p:sldId id="261" r:id="rId32"/>
    <p:sldId id="367" r:id="rId33"/>
    <p:sldId id="361" r:id="rId34"/>
    <p:sldId id="368" r:id="rId35"/>
    <p:sldId id="369" r:id="rId36"/>
    <p:sldId id="370" r:id="rId37"/>
    <p:sldId id="371" r:id="rId38"/>
    <p:sldId id="363" r:id="rId39"/>
    <p:sldId id="364" r:id="rId40"/>
    <p:sldId id="365" r:id="rId41"/>
    <p:sldId id="372" r:id="rId42"/>
    <p:sldId id="376" r:id="rId43"/>
    <p:sldId id="377" r:id="rId44"/>
    <p:sldId id="378" r:id="rId45"/>
    <p:sldId id="379" r:id="rId46"/>
    <p:sldId id="382" r:id="rId47"/>
    <p:sldId id="383" r:id="rId48"/>
    <p:sldId id="384" r:id="rId49"/>
    <p:sldId id="385" r:id="rId50"/>
    <p:sldId id="386" r:id="rId51"/>
    <p:sldId id="407" r:id="rId52"/>
    <p:sldId id="408" r:id="rId53"/>
    <p:sldId id="406" r:id="rId54"/>
    <p:sldId id="387" r:id="rId55"/>
    <p:sldId id="402" r:id="rId56"/>
    <p:sldId id="403" r:id="rId57"/>
    <p:sldId id="404" r:id="rId58"/>
    <p:sldId id="405" r:id="rId59"/>
    <p:sldId id="389" r:id="rId60"/>
    <p:sldId id="390" r:id="rId61"/>
    <p:sldId id="337" r:id="rId62"/>
    <p:sldId id="338" r:id="rId63"/>
    <p:sldId id="339" r:id="rId64"/>
    <p:sldId id="275" r:id="rId65"/>
    <p:sldId id="276" r:id="rId66"/>
    <p:sldId id="277" r:id="rId67"/>
    <p:sldId id="278" r:id="rId68"/>
    <p:sldId id="288" r:id="rId69"/>
    <p:sldId id="311" r:id="rId70"/>
    <p:sldId id="290" r:id="rId71"/>
    <p:sldId id="291" r:id="rId72"/>
    <p:sldId id="336" r:id="rId73"/>
    <p:sldId id="293" r:id="rId74"/>
    <p:sldId id="294" r:id="rId75"/>
    <p:sldId id="298" r:id="rId76"/>
    <p:sldId id="310" r:id="rId7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0000"/>
    <a:srgbClr val="03162B"/>
    <a:srgbClr val="041E3A"/>
    <a:srgbClr val="07315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24" autoAdjust="0"/>
    <p:restoredTop sz="88261" autoAdjust="0"/>
  </p:normalViewPr>
  <p:slideViewPr>
    <p:cSldViewPr>
      <p:cViewPr>
        <p:scale>
          <a:sx n="80" d="100"/>
          <a:sy n="80" d="100"/>
        </p:scale>
        <p:origin x="-366" y="8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barChart>
        <c:barDir val="col"/>
        <c:grouping val="clustered"/>
        <c:ser>
          <c:idx val="0"/>
          <c:order val="0"/>
          <c:spPr>
            <a:solidFill>
              <a:srgbClr val="00B050"/>
            </a:solidFill>
          </c:spPr>
          <c:dPt>
            <c:idx val="1"/>
            <c:spPr>
              <a:solidFill>
                <a:srgbClr val="007E39"/>
              </a:solidFill>
            </c:spPr>
          </c:dPt>
          <c:cat>
            <c:strRef>
              <c:f>Sheet1!$A$3:$A$4</c:f>
              <c:strCache>
                <c:ptCount val="2"/>
                <c:pt idx="0">
                  <c:v>Companies addressing Sustainability</c:v>
                </c:pt>
                <c:pt idx="1">
                  <c:v>Companies involving coworkers in Sustainability</c:v>
                </c:pt>
              </c:strCache>
            </c:strRef>
          </c:cat>
          <c:val>
            <c:numRef>
              <c:f>Sheet1!$B$3:$B$4</c:f>
              <c:numCache>
                <c:formatCode>0%</c:formatCode>
                <c:ptCount val="2"/>
                <c:pt idx="0">
                  <c:v>0.86000000000000065</c:v>
                </c:pt>
                <c:pt idx="1">
                  <c:v>0.14000000000000001</c:v>
                </c:pt>
              </c:numCache>
            </c:numRef>
          </c:val>
        </c:ser>
        <c:axId val="57581952"/>
        <c:axId val="57623296"/>
      </c:barChart>
      <c:catAx>
        <c:axId val="57581952"/>
        <c:scaling>
          <c:orientation val="minMax"/>
        </c:scaling>
        <c:axPos val="b"/>
        <c:tickLblPos val="nextTo"/>
        <c:txPr>
          <a:bodyPr/>
          <a:lstStyle/>
          <a:p>
            <a:pPr>
              <a:defRPr sz="2400"/>
            </a:pPr>
            <a:endParaRPr lang="en-US"/>
          </a:p>
        </c:txPr>
        <c:crossAx val="57623296"/>
        <c:crosses val="autoZero"/>
        <c:auto val="1"/>
        <c:lblAlgn val="ctr"/>
        <c:lblOffset val="100"/>
      </c:catAx>
      <c:valAx>
        <c:axId val="57623296"/>
        <c:scaling>
          <c:orientation val="minMax"/>
        </c:scaling>
        <c:axPos val="l"/>
        <c:majorGridlines/>
        <c:numFmt formatCode="0%" sourceLinked="1"/>
        <c:tickLblPos val="nextTo"/>
        <c:txPr>
          <a:bodyPr/>
          <a:lstStyle/>
          <a:p>
            <a:pPr>
              <a:defRPr sz="1800"/>
            </a:pPr>
            <a:endParaRPr lang="en-US"/>
          </a:p>
        </c:txPr>
        <c:crossAx val="57581952"/>
        <c:crosses val="autoZero"/>
        <c:crossBetween val="between"/>
      </c:valAx>
      <c:spPr>
        <a:noFill/>
      </c:spPr>
    </c:plotArea>
    <c:plotVisOnly val="1"/>
  </c:chart>
  <c:spPr>
    <a:noFill/>
  </c:spPr>
  <c:txPr>
    <a:bodyPr/>
    <a:lstStyle/>
    <a:p>
      <a:pPr>
        <a:defRPr sz="1400" b="1"/>
      </a:pPr>
      <a:endParaRPr lang="en-US"/>
    </a:p>
  </c:txPr>
  <c:externalData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E462E1-2FF6-4807-B1A2-4762ABECA69C}" type="doc">
      <dgm:prSet loTypeId="urn:microsoft.com/office/officeart/2005/8/layout/pyramid1" loCatId="pyramid" qsTypeId="urn:microsoft.com/office/officeart/2005/8/quickstyle/simple1" qsCatId="simple" csTypeId="urn:microsoft.com/office/officeart/2005/8/colors/accent1_2" csCatId="accent1" phldr="1"/>
      <dgm:spPr/>
    </dgm:pt>
    <dgm:pt modelId="{A261D8EF-3DAF-4AE3-8003-0085898CEA7F}">
      <dgm:prSet phldrT="[Text]" custT="1"/>
      <dgm:spPr>
        <a:solidFill>
          <a:srgbClr val="BCE97F"/>
        </a:solidFill>
        <a:ln w="38100">
          <a:solidFill>
            <a:srgbClr val="CCFF66"/>
          </a:solidFill>
        </a:ln>
      </dgm:spPr>
      <dgm:t>
        <a:bodyPr/>
        <a:lstStyle/>
        <a:p>
          <a:endParaRPr lang="en-US" sz="1800" dirty="0" smtClean="0"/>
        </a:p>
        <a:p>
          <a:endParaRPr lang="en-US" sz="2000" b="1" dirty="0" smtClean="0"/>
        </a:p>
        <a:p>
          <a:r>
            <a:rPr lang="en-US" sz="1800" b="1" dirty="0" smtClean="0"/>
            <a:t>REC’s &amp; Offsets</a:t>
          </a:r>
        </a:p>
        <a:p>
          <a:endParaRPr lang="en-US" sz="1600" dirty="0"/>
        </a:p>
      </dgm:t>
    </dgm:pt>
    <dgm:pt modelId="{7A740D32-2B4F-4351-B8C5-EC448177023A}" type="parTrans" cxnId="{AFF2CA80-AE58-4AB1-B230-05EC7DC40F8C}">
      <dgm:prSet/>
      <dgm:spPr/>
      <dgm:t>
        <a:bodyPr/>
        <a:lstStyle/>
        <a:p>
          <a:endParaRPr lang="en-US"/>
        </a:p>
      </dgm:t>
    </dgm:pt>
    <dgm:pt modelId="{24320C27-A08F-4BB8-B4EE-5E5DE7816D71}" type="sibTrans" cxnId="{AFF2CA80-AE58-4AB1-B230-05EC7DC40F8C}">
      <dgm:prSet/>
      <dgm:spPr/>
      <dgm:t>
        <a:bodyPr/>
        <a:lstStyle/>
        <a:p>
          <a:endParaRPr lang="en-US"/>
        </a:p>
      </dgm:t>
    </dgm:pt>
    <dgm:pt modelId="{4845C399-E503-4136-9213-5A91251EF08D}">
      <dgm:prSet phldrT="[Text]"/>
      <dgm:spPr>
        <a:solidFill>
          <a:srgbClr val="9DDF45"/>
        </a:solidFill>
        <a:ln w="38100">
          <a:solidFill>
            <a:srgbClr val="CCFF66"/>
          </a:solidFill>
        </a:ln>
      </dgm:spPr>
      <dgm:t>
        <a:bodyPr/>
        <a:lstStyle/>
        <a:p>
          <a:r>
            <a:rPr lang="en-US" b="1" dirty="0" smtClean="0"/>
            <a:t>Purchased Green Power</a:t>
          </a:r>
          <a:endParaRPr lang="en-US" b="1" dirty="0"/>
        </a:p>
      </dgm:t>
    </dgm:pt>
    <dgm:pt modelId="{64380AFC-0D8A-4280-85E8-9B7336E377A4}" type="parTrans" cxnId="{648F77E8-43F9-424C-8705-9F3CC7BD27A3}">
      <dgm:prSet/>
      <dgm:spPr/>
      <dgm:t>
        <a:bodyPr/>
        <a:lstStyle/>
        <a:p>
          <a:endParaRPr lang="en-US"/>
        </a:p>
      </dgm:t>
    </dgm:pt>
    <dgm:pt modelId="{8F41A180-79B7-4742-94CB-C26B4BF8A732}" type="sibTrans" cxnId="{648F77E8-43F9-424C-8705-9F3CC7BD27A3}">
      <dgm:prSet/>
      <dgm:spPr/>
      <dgm:t>
        <a:bodyPr/>
        <a:lstStyle/>
        <a:p>
          <a:endParaRPr lang="en-US"/>
        </a:p>
      </dgm:t>
    </dgm:pt>
    <dgm:pt modelId="{064AD4DA-E8DE-45FB-8CE4-CF1C13286951}">
      <dgm:prSet phldrT="[Text]"/>
      <dgm:spPr>
        <a:solidFill>
          <a:srgbClr val="7CC121"/>
        </a:solidFill>
        <a:ln w="38100">
          <a:solidFill>
            <a:srgbClr val="CCFF66"/>
          </a:solidFill>
        </a:ln>
      </dgm:spPr>
      <dgm:t>
        <a:bodyPr/>
        <a:lstStyle/>
        <a:p>
          <a:r>
            <a:rPr lang="en-US" b="1" dirty="0" smtClean="0"/>
            <a:t>On-Site Power Generation</a:t>
          </a:r>
          <a:endParaRPr lang="en-US" b="1" dirty="0"/>
        </a:p>
      </dgm:t>
    </dgm:pt>
    <dgm:pt modelId="{C34F225A-5089-4984-ACB0-1F55CA68D58D}" type="parTrans" cxnId="{6762979F-3513-4D30-AC26-377248895135}">
      <dgm:prSet/>
      <dgm:spPr/>
      <dgm:t>
        <a:bodyPr/>
        <a:lstStyle/>
        <a:p>
          <a:endParaRPr lang="en-US"/>
        </a:p>
      </dgm:t>
    </dgm:pt>
    <dgm:pt modelId="{45F557BF-6DD1-41AB-A220-9B14DA343CF2}" type="sibTrans" cxnId="{6762979F-3513-4D30-AC26-377248895135}">
      <dgm:prSet/>
      <dgm:spPr/>
      <dgm:t>
        <a:bodyPr/>
        <a:lstStyle/>
        <a:p>
          <a:endParaRPr lang="en-US"/>
        </a:p>
      </dgm:t>
    </dgm:pt>
    <dgm:pt modelId="{04AA68F3-F3D8-4D5C-A0FD-FCFAEEDC0603}">
      <dgm:prSet phldrT="[Text]" custT="1"/>
      <dgm:spPr>
        <a:solidFill>
          <a:srgbClr val="659D1B"/>
        </a:solidFill>
        <a:ln w="38100">
          <a:solidFill>
            <a:srgbClr val="CCFF66"/>
          </a:solidFill>
        </a:ln>
      </dgm:spPr>
      <dgm:t>
        <a:bodyPr/>
        <a:lstStyle/>
        <a:p>
          <a:r>
            <a:rPr lang="en-US" sz="2800" b="1" dirty="0" smtClean="0"/>
            <a:t>Energy Conservation</a:t>
          </a:r>
        </a:p>
        <a:p>
          <a:r>
            <a:rPr lang="en-US" sz="2000" dirty="0" smtClean="0"/>
            <a:t>Peak Demand + Total </a:t>
          </a:r>
          <a:r>
            <a:rPr lang="en-US" sz="2000" dirty="0" err="1" smtClean="0"/>
            <a:t>Kwh</a:t>
          </a:r>
          <a:endParaRPr lang="en-US" sz="2000" dirty="0" smtClean="0"/>
        </a:p>
      </dgm:t>
    </dgm:pt>
    <dgm:pt modelId="{6602E15C-13D5-46DB-82E2-C804FA96C2E9}" type="parTrans" cxnId="{F64155D9-D4DD-4242-B769-EA9841D8923D}">
      <dgm:prSet/>
      <dgm:spPr/>
      <dgm:t>
        <a:bodyPr/>
        <a:lstStyle/>
        <a:p>
          <a:endParaRPr lang="en-US"/>
        </a:p>
      </dgm:t>
    </dgm:pt>
    <dgm:pt modelId="{13F9D32B-671E-4080-9A30-15D8C7146259}" type="sibTrans" cxnId="{F64155D9-D4DD-4242-B769-EA9841D8923D}">
      <dgm:prSet/>
      <dgm:spPr/>
      <dgm:t>
        <a:bodyPr/>
        <a:lstStyle/>
        <a:p>
          <a:endParaRPr lang="en-US"/>
        </a:p>
      </dgm:t>
    </dgm:pt>
    <dgm:pt modelId="{5F8AE68D-BA92-4709-AAEC-78E6DB995531}" type="pres">
      <dgm:prSet presAssocID="{00E462E1-2FF6-4807-B1A2-4762ABECA69C}" presName="Name0" presStyleCnt="0">
        <dgm:presLayoutVars>
          <dgm:dir/>
          <dgm:animLvl val="lvl"/>
          <dgm:resizeHandles val="exact"/>
        </dgm:presLayoutVars>
      </dgm:prSet>
      <dgm:spPr/>
    </dgm:pt>
    <dgm:pt modelId="{6ECFA477-57B9-4863-B140-B5B3B2444EA9}" type="pres">
      <dgm:prSet presAssocID="{A261D8EF-3DAF-4AE3-8003-0085898CEA7F}" presName="Name8" presStyleCnt="0"/>
      <dgm:spPr/>
    </dgm:pt>
    <dgm:pt modelId="{C6683D0B-97B8-4CC9-947C-06023E2ED462}" type="pres">
      <dgm:prSet presAssocID="{A261D8EF-3DAF-4AE3-8003-0085898CEA7F}" presName="level" presStyleLbl="node1" presStyleIdx="0" presStyleCnt="4" custLinFactNeighborX="667">
        <dgm:presLayoutVars>
          <dgm:chMax val="1"/>
          <dgm:bulletEnabled val="1"/>
        </dgm:presLayoutVars>
      </dgm:prSet>
      <dgm:spPr/>
      <dgm:t>
        <a:bodyPr/>
        <a:lstStyle/>
        <a:p>
          <a:endParaRPr lang="en-US"/>
        </a:p>
      </dgm:t>
    </dgm:pt>
    <dgm:pt modelId="{20F6162B-8ABB-4EB4-B4E2-D31628F41369}" type="pres">
      <dgm:prSet presAssocID="{A261D8EF-3DAF-4AE3-8003-0085898CEA7F}" presName="levelTx" presStyleLbl="revTx" presStyleIdx="0" presStyleCnt="0">
        <dgm:presLayoutVars>
          <dgm:chMax val="1"/>
          <dgm:bulletEnabled val="1"/>
        </dgm:presLayoutVars>
      </dgm:prSet>
      <dgm:spPr/>
      <dgm:t>
        <a:bodyPr/>
        <a:lstStyle/>
        <a:p>
          <a:endParaRPr lang="en-US"/>
        </a:p>
      </dgm:t>
    </dgm:pt>
    <dgm:pt modelId="{A97A7E8E-ADC3-44F5-8CB9-7C18F2F7E5C9}" type="pres">
      <dgm:prSet presAssocID="{4845C399-E503-4136-9213-5A91251EF08D}" presName="Name8" presStyleCnt="0"/>
      <dgm:spPr/>
    </dgm:pt>
    <dgm:pt modelId="{12531C67-60FE-4A7C-9953-D804E1ED6815}" type="pres">
      <dgm:prSet presAssocID="{4845C399-E503-4136-9213-5A91251EF08D}" presName="level" presStyleLbl="node1" presStyleIdx="1" presStyleCnt="4">
        <dgm:presLayoutVars>
          <dgm:chMax val="1"/>
          <dgm:bulletEnabled val="1"/>
        </dgm:presLayoutVars>
      </dgm:prSet>
      <dgm:spPr/>
      <dgm:t>
        <a:bodyPr/>
        <a:lstStyle/>
        <a:p>
          <a:endParaRPr lang="en-US"/>
        </a:p>
      </dgm:t>
    </dgm:pt>
    <dgm:pt modelId="{406CC934-8FBD-4949-AA23-9312482F4AE3}" type="pres">
      <dgm:prSet presAssocID="{4845C399-E503-4136-9213-5A91251EF08D}" presName="levelTx" presStyleLbl="revTx" presStyleIdx="0" presStyleCnt="0">
        <dgm:presLayoutVars>
          <dgm:chMax val="1"/>
          <dgm:bulletEnabled val="1"/>
        </dgm:presLayoutVars>
      </dgm:prSet>
      <dgm:spPr/>
      <dgm:t>
        <a:bodyPr/>
        <a:lstStyle/>
        <a:p>
          <a:endParaRPr lang="en-US"/>
        </a:p>
      </dgm:t>
    </dgm:pt>
    <dgm:pt modelId="{CE87AFD4-B838-423A-91D0-5CB99714A6D2}" type="pres">
      <dgm:prSet presAssocID="{064AD4DA-E8DE-45FB-8CE4-CF1C13286951}" presName="Name8" presStyleCnt="0"/>
      <dgm:spPr/>
    </dgm:pt>
    <dgm:pt modelId="{3BC50752-CBD8-400C-936E-D4FD711628A5}" type="pres">
      <dgm:prSet presAssocID="{064AD4DA-E8DE-45FB-8CE4-CF1C13286951}" presName="level" presStyleLbl="node1" presStyleIdx="2" presStyleCnt="4">
        <dgm:presLayoutVars>
          <dgm:chMax val="1"/>
          <dgm:bulletEnabled val="1"/>
        </dgm:presLayoutVars>
      </dgm:prSet>
      <dgm:spPr/>
      <dgm:t>
        <a:bodyPr/>
        <a:lstStyle/>
        <a:p>
          <a:endParaRPr lang="en-US"/>
        </a:p>
      </dgm:t>
    </dgm:pt>
    <dgm:pt modelId="{8300B6C3-4855-402B-BC14-657C06AA5858}" type="pres">
      <dgm:prSet presAssocID="{064AD4DA-E8DE-45FB-8CE4-CF1C13286951}" presName="levelTx" presStyleLbl="revTx" presStyleIdx="0" presStyleCnt="0">
        <dgm:presLayoutVars>
          <dgm:chMax val="1"/>
          <dgm:bulletEnabled val="1"/>
        </dgm:presLayoutVars>
      </dgm:prSet>
      <dgm:spPr/>
      <dgm:t>
        <a:bodyPr/>
        <a:lstStyle/>
        <a:p>
          <a:endParaRPr lang="en-US"/>
        </a:p>
      </dgm:t>
    </dgm:pt>
    <dgm:pt modelId="{7CCC8705-8B2A-4BFC-86AF-18C615563221}" type="pres">
      <dgm:prSet presAssocID="{04AA68F3-F3D8-4D5C-A0FD-FCFAEEDC0603}" presName="Name8" presStyleCnt="0"/>
      <dgm:spPr/>
    </dgm:pt>
    <dgm:pt modelId="{CE7E3082-0DD9-4CAF-AC3E-E74C416497A0}" type="pres">
      <dgm:prSet presAssocID="{04AA68F3-F3D8-4D5C-A0FD-FCFAEEDC0603}" presName="level" presStyleLbl="node1" presStyleIdx="3" presStyleCnt="4">
        <dgm:presLayoutVars>
          <dgm:chMax val="1"/>
          <dgm:bulletEnabled val="1"/>
        </dgm:presLayoutVars>
      </dgm:prSet>
      <dgm:spPr/>
      <dgm:t>
        <a:bodyPr/>
        <a:lstStyle/>
        <a:p>
          <a:endParaRPr lang="en-US"/>
        </a:p>
      </dgm:t>
    </dgm:pt>
    <dgm:pt modelId="{FD37847F-9204-4614-B860-418255CD70DA}" type="pres">
      <dgm:prSet presAssocID="{04AA68F3-F3D8-4D5C-A0FD-FCFAEEDC0603}" presName="levelTx" presStyleLbl="revTx" presStyleIdx="0" presStyleCnt="0">
        <dgm:presLayoutVars>
          <dgm:chMax val="1"/>
          <dgm:bulletEnabled val="1"/>
        </dgm:presLayoutVars>
      </dgm:prSet>
      <dgm:spPr/>
      <dgm:t>
        <a:bodyPr/>
        <a:lstStyle/>
        <a:p>
          <a:endParaRPr lang="en-US"/>
        </a:p>
      </dgm:t>
    </dgm:pt>
  </dgm:ptLst>
  <dgm:cxnLst>
    <dgm:cxn modelId="{AFF2CA80-AE58-4AB1-B230-05EC7DC40F8C}" srcId="{00E462E1-2FF6-4807-B1A2-4762ABECA69C}" destId="{A261D8EF-3DAF-4AE3-8003-0085898CEA7F}" srcOrd="0" destOrd="0" parTransId="{7A740D32-2B4F-4351-B8C5-EC448177023A}" sibTransId="{24320C27-A08F-4BB8-B4EE-5E5DE7816D71}"/>
    <dgm:cxn modelId="{58BE9448-1C49-4360-8416-F19E9061B907}" type="presOf" srcId="{00E462E1-2FF6-4807-B1A2-4762ABECA69C}" destId="{5F8AE68D-BA92-4709-AAEC-78E6DB995531}" srcOrd="0" destOrd="0" presId="urn:microsoft.com/office/officeart/2005/8/layout/pyramid1"/>
    <dgm:cxn modelId="{24C009F5-832D-43AE-B62B-56DF1D0D1E5D}" type="presOf" srcId="{064AD4DA-E8DE-45FB-8CE4-CF1C13286951}" destId="{3BC50752-CBD8-400C-936E-D4FD711628A5}" srcOrd="0" destOrd="0" presId="urn:microsoft.com/office/officeart/2005/8/layout/pyramid1"/>
    <dgm:cxn modelId="{17C99630-E410-43D1-8D95-EA1892AE282A}" type="presOf" srcId="{A261D8EF-3DAF-4AE3-8003-0085898CEA7F}" destId="{20F6162B-8ABB-4EB4-B4E2-D31628F41369}" srcOrd="1" destOrd="0" presId="urn:microsoft.com/office/officeart/2005/8/layout/pyramid1"/>
    <dgm:cxn modelId="{FAA2E163-BAF4-4531-8EC2-B5B8850B4F7C}" type="presOf" srcId="{4845C399-E503-4136-9213-5A91251EF08D}" destId="{12531C67-60FE-4A7C-9953-D804E1ED6815}" srcOrd="0" destOrd="0" presId="urn:microsoft.com/office/officeart/2005/8/layout/pyramid1"/>
    <dgm:cxn modelId="{88C25ABF-E8E4-43E1-B0FF-034F779F2B7F}" type="presOf" srcId="{4845C399-E503-4136-9213-5A91251EF08D}" destId="{406CC934-8FBD-4949-AA23-9312482F4AE3}" srcOrd="1" destOrd="0" presId="urn:microsoft.com/office/officeart/2005/8/layout/pyramid1"/>
    <dgm:cxn modelId="{22F284B5-1AAE-4C20-A338-80904D797A32}" type="presOf" srcId="{064AD4DA-E8DE-45FB-8CE4-CF1C13286951}" destId="{8300B6C3-4855-402B-BC14-657C06AA5858}" srcOrd="1" destOrd="0" presId="urn:microsoft.com/office/officeart/2005/8/layout/pyramid1"/>
    <dgm:cxn modelId="{6BD6D39D-E0AE-4359-A44B-19CB57D57407}" type="presOf" srcId="{04AA68F3-F3D8-4D5C-A0FD-FCFAEEDC0603}" destId="{CE7E3082-0DD9-4CAF-AC3E-E74C416497A0}" srcOrd="0" destOrd="0" presId="urn:microsoft.com/office/officeart/2005/8/layout/pyramid1"/>
    <dgm:cxn modelId="{6D4CA705-2E87-411A-8593-1DD7E401B8E7}" type="presOf" srcId="{A261D8EF-3DAF-4AE3-8003-0085898CEA7F}" destId="{C6683D0B-97B8-4CC9-947C-06023E2ED462}" srcOrd="0" destOrd="0" presId="urn:microsoft.com/office/officeart/2005/8/layout/pyramid1"/>
    <dgm:cxn modelId="{F64155D9-D4DD-4242-B769-EA9841D8923D}" srcId="{00E462E1-2FF6-4807-B1A2-4762ABECA69C}" destId="{04AA68F3-F3D8-4D5C-A0FD-FCFAEEDC0603}" srcOrd="3" destOrd="0" parTransId="{6602E15C-13D5-46DB-82E2-C804FA96C2E9}" sibTransId="{13F9D32B-671E-4080-9A30-15D8C7146259}"/>
    <dgm:cxn modelId="{39391FF3-27FF-4830-87D8-D8EEF954BC4D}" type="presOf" srcId="{04AA68F3-F3D8-4D5C-A0FD-FCFAEEDC0603}" destId="{FD37847F-9204-4614-B860-418255CD70DA}" srcOrd="1" destOrd="0" presId="urn:microsoft.com/office/officeart/2005/8/layout/pyramid1"/>
    <dgm:cxn modelId="{6762979F-3513-4D30-AC26-377248895135}" srcId="{00E462E1-2FF6-4807-B1A2-4762ABECA69C}" destId="{064AD4DA-E8DE-45FB-8CE4-CF1C13286951}" srcOrd="2" destOrd="0" parTransId="{C34F225A-5089-4984-ACB0-1F55CA68D58D}" sibTransId="{45F557BF-6DD1-41AB-A220-9B14DA343CF2}"/>
    <dgm:cxn modelId="{648F77E8-43F9-424C-8705-9F3CC7BD27A3}" srcId="{00E462E1-2FF6-4807-B1A2-4762ABECA69C}" destId="{4845C399-E503-4136-9213-5A91251EF08D}" srcOrd="1" destOrd="0" parTransId="{64380AFC-0D8A-4280-85E8-9B7336E377A4}" sibTransId="{8F41A180-79B7-4742-94CB-C26B4BF8A732}"/>
    <dgm:cxn modelId="{5EB98345-B35B-4A50-90A5-BCF607005A39}" type="presParOf" srcId="{5F8AE68D-BA92-4709-AAEC-78E6DB995531}" destId="{6ECFA477-57B9-4863-B140-B5B3B2444EA9}" srcOrd="0" destOrd="0" presId="urn:microsoft.com/office/officeart/2005/8/layout/pyramid1"/>
    <dgm:cxn modelId="{3EDBF06B-B6DF-4769-8251-748B915EB12E}" type="presParOf" srcId="{6ECFA477-57B9-4863-B140-B5B3B2444EA9}" destId="{C6683D0B-97B8-4CC9-947C-06023E2ED462}" srcOrd="0" destOrd="0" presId="urn:microsoft.com/office/officeart/2005/8/layout/pyramid1"/>
    <dgm:cxn modelId="{30291C02-2644-437E-834E-162093EA6C8D}" type="presParOf" srcId="{6ECFA477-57B9-4863-B140-B5B3B2444EA9}" destId="{20F6162B-8ABB-4EB4-B4E2-D31628F41369}" srcOrd="1" destOrd="0" presId="urn:microsoft.com/office/officeart/2005/8/layout/pyramid1"/>
    <dgm:cxn modelId="{2F6CAC62-0EB0-4E09-9006-4DA164B51D54}" type="presParOf" srcId="{5F8AE68D-BA92-4709-AAEC-78E6DB995531}" destId="{A97A7E8E-ADC3-44F5-8CB9-7C18F2F7E5C9}" srcOrd="1" destOrd="0" presId="urn:microsoft.com/office/officeart/2005/8/layout/pyramid1"/>
    <dgm:cxn modelId="{7A5C4226-985D-427D-AF50-3367003EC123}" type="presParOf" srcId="{A97A7E8E-ADC3-44F5-8CB9-7C18F2F7E5C9}" destId="{12531C67-60FE-4A7C-9953-D804E1ED6815}" srcOrd="0" destOrd="0" presId="urn:microsoft.com/office/officeart/2005/8/layout/pyramid1"/>
    <dgm:cxn modelId="{568DCFA6-123D-4423-B920-2EC7F41CE0E2}" type="presParOf" srcId="{A97A7E8E-ADC3-44F5-8CB9-7C18F2F7E5C9}" destId="{406CC934-8FBD-4949-AA23-9312482F4AE3}" srcOrd="1" destOrd="0" presId="urn:microsoft.com/office/officeart/2005/8/layout/pyramid1"/>
    <dgm:cxn modelId="{A382AF85-4388-4EA2-806C-5020F2F9E33A}" type="presParOf" srcId="{5F8AE68D-BA92-4709-AAEC-78E6DB995531}" destId="{CE87AFD4-B838-423A-91D0-5CB99714A6D2}" srcOrd="2" destOrd="0" presId="urn:microsoft.com/office/officeart/2005/8/layout/pyramid1"/>
    <dgm:cxn modelId="{923954F1-C457-474A-95F8-AF3720651610}" type="presParOf" srcId="{CE87AFD4-B838-423A-91D0-5CB99714A6D2}" destId="{3BC50752-CBD8-400C-936E-D4FD711628A5}" srcOrd="0" destOrd="0" presId="urn:microsoft.com/office/officeart/2005/8/layout/pyramid1"/>
    <dgm:cxn modelId="{AB1A13D4-0D69-4951-987B-5618A156A5EE}" type="presParOf" srcId="{CE87AFD4-B838-423A-91D0-5CB99714A6D2}" destId="{8300B6C3-4855-402B-BC14-657C06AA5858}" srcOrd="1" destOrd="0" presId="urn:microsoft.com/office/officeart/2005/8/layout/pyramid1"/>
    <dgm:cxn modelId="{33CC7951-90D9-4213-8914-1D6AE340EE33}" type="presParOf" srcId="{5F8AE68D-BA92-4709-AAEC-78E6DB995531}" destId="{7CCC8705-8B2A-4BFC-86AF-18C615563221}" srcOrd="3" destOrd="0" presId="urn:microsoft.com/office/officeart/2005/8/layout/pyramid1"/>
    <dgm:cxn modelId="{33DB17E1-B20D-408B-B3F1-188BAEE28B5F}" type="presParOf" srcId="{7CCC8705-8B2A-4BFC-86AF-18C615563221}" destId="{CE7E3082-0DD9-4CAF-AC3E-E74C416497A0}" srcOrd="0" destOrd="0" presId="urn:microsoft.com/office/officeart/2005/8/layout/pyramid1"/>
    <dgm:cxn modelId="{80707758-E3EF-48C9-807A-CE52E71B905C}" type="presParOf" srcId="{7CCC8705-8B2A-4BFC-86AF-18C615563221}" destId="{FD37847F-9204-4614-B860-418255CD70DA}" srcOrd="1" destOrd="0" presId="urn:microsoft.com/office/officeart/2005/8/layout/pyramid1"/>
  </dgm:cxnLst>
  <dgm:bg>
    <a:effectLst>
      <a:outerShdw blurRad="50800" dist="38100" dir="5400000" algn="t" rotWithShape="0">
        <a:prstClr val="black">
          <a:alpha val="40000"/>
        </a:prstClr>
      </a:outerShdw>
    </a:effect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6683D0B-97B8-4CC9-947C-06023E2ED462}">
      <dsp:nvSpPr>
        <dsp:cNvPr id="0" name=""/>
        <dsp:cNvSpPr/>
      </dsp:nvSpPr>
      <dsp:spPr>
        <a:xfrm>
          <a:off x="2152654" y="0"/>
          <a:ext cx="1428750" cy="1054099"/>
        </a:xfrm>
        <a:prstGeom prst="trapezoid">
          <a:avLst>
            <a:gd name="adj" fmla="val 67771"/>
          </a:avLst>
        </a:prstGeom>
        <a:solidFill>
          <a:srgbClr val="BCE97F"/>
        </a:solidFill>
        <a:ln w="38100" cap="flat" cmpd="sng" algn="ctr">
          <a:solidFill>
            <a:srgbClr val="CCFF6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2000" b="1" kern="1200" dirty="0" smtClean="0"/>
        </a:p>
        <a:p>
          <a:pPr lvl="0" algn="ctr" defTabSz="800100">
            <a:lnSpc>
              <a:spcPct val="90000"/>
            </a:lnSpc>
            <a:spcBef>
              <a:spcPct val="0"/>
            </a:spcBef>
            <a:spcAft>
              <a:spcPct val="35000"/>
            </a:spcAft>
          </a:pPr>
          <a:r>
            <a:rPr lang="en-US" sz="1800" b="1" kern="1200" dirty="0" smtClean="0"/>
            <a:t>REC’s &amp; Offsets</a:t>
          </a:r>
        </a:p>
        <a:p>
          <a:pPr lvl="0" algn="ctr" defTabSz="800100">
            <a:lnSpc>
              <a:spcPct val="90000"/>
            </a:lnSpc>
            <a:spcBef>
              <a:spcPct val="0"/>
            </a:spcBef>
            <a:spcAft>
              <a:spcPct val="35000"/>
            </a:spcAft>
          </a:pPr>
          <a:endParaRPr lang="en-US" sz="1600" kern="1200" dirty="0"/>
        </a:p>
      </dsp:txBody>
      <dsp:txXfrm>
        <a:off x="2152654" y="0"/>
        <a:ext cx="1428750" cy="1054099"/>
      </dsp:txXfrm>
    </dsp:sp>
    <dsp:sp modelId="{12531C67-60FE-4A7C-9953-D804E1ED6815}">
      <dsp:nvSpPr>
        <dsp:cNvPr id="0" name=""/>
        <dsp:cNvSpPr/>
      </dsp:nvSpPr>
      <dsp:spPr>
        <a:xfrm>
          <a:off x="1428750" y="1054100"/>
          <a:ext cx="2857500" cy="1054099"/>
        </a:xfrm>
        <a:prstGeom prst="trapezoid">
          <a:avLst>
            <a:gd name="adj" fmla="val 67771"/>
          </a:avLst>
        </a:prstGeom>
        <a:solidFill>
          <a:srgbClr val="9DDF45"/>
        </a:solidFill>
        <a:ln w="38100" cap="flat" cmpd="sng" algn="ctr">
          <a:solidFill>
            <a:srgbClr val="CCFF6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b="1" kern="1200" dirty="0" smtClean="0"/>
            <a:t>Purchased Green Power</a:t>
          </a:r>
          <a:endParaRPr lang="en-US" sz="2600" b="1" kern="1200" dirty="0"/>
        </a:p>
      </dsp:txBody>
      <dsp:txXfrm>
        <a:off x="1928812" y="1054100"/>
        <a:ext cx="1857375" cy="1054099"/>
      </dsp:txXfrm>
    </dsp:sp>
    <dsp:sp modelId="{3BC50752-CBD8-400C-936E-D4FD711628A5}">
      <dsp:nvSpPr>
        <dsp:cNvPr id="0" name=""/>
        <dsp:cNvSpPr/>
      </dsp:nvSpPr>
      <dsp:spPr>
        <a:xfrm>
          <a:off x="714375" y="2108199"/>
          <a:ext cx="4286250" cy="1054099"/>
        </a:xfrm>
        <a:prstGeom prst="trapezoid">
          <a:avLst>
            <a:gd name="adj" fmla="val 67771"/>
          </a:avLst>
        </a:prstGeom>
        <a:solidFill>
          <a:srgbClr val="7CC121"/>
        </a:solidFill>
        <a:ln w="38100" cap="flat" cmpd="sng" algn="ctr">
          <a:solidFill>
            <a:srgbClr val="CCFF6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b="1" kern="1200" dirty="0" smtClean="0"/>
            <a:t>On-Site Power Generation</a:t>
          </a:r>
          <a:endParaRPr lang="en-US" sz="2600" b="1" kern="1200" dirty="0"/>
        </a:p>
      </dsp:txBody>
      <dsp:txXfrm>
        <a:off x="1464468" y="2108199"/>
        <a:ext cx="2786062" cy="1054099"/>
      </dsp:txXfrm>
    </dsp:sp>
    <dsp:sp modelId="{CE7E3082-0DD9-4CAF-AC3E-E74C416497A0}">
      <dsp:nvSpPr>
        <dsp:cNvPr id="0" name=""/>
        <dsp:cNvSpPr/>
      </dsp:nvSpPr>
      <dsp:spPr>
        <a:xfrm>
          <a:off x="0" y="3162299"/>
          <a:ext cx="5715000" cy="1054099"/>
        </a:xfrm>
        <a:prstGeom prst="trapezoid">
          <a:avLst>
            <a:gd name="adj" fmla="val 67771"/>
          </a:avLst>
        </a:prstGeom>
        <a:solidFill>
          <a:srgbClr val="659D1B"/>
        </a:solidFill>
        <a:ln w="38100" cap="flat" cmpd="sng" algn="ctr">
          <a:solidFill>
            <a:srgbClr val="CCFF6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t>Energy Conservation</a:t>
          </a:r>
        </a:p>
        <a:p>
          <a:pPr lvl="0" algn="ctr" defTabSz="1244600">
            <a:lnSpc>
              <a:spcPct val="90000"/>
            </a:lnSpc>
            <a:spcBef>
              <a:spcPct val="0"/>
            </a:spcBef>
            <a:spcAft>
              <a:spcPct val="35000"/>
            </a:spcAft>
          </a:pPr>
          <a:r>
            <a:rPr lang="en-US" sz="2000" kern="1200" dirty="0" smtClean="0"/>
            <a:t>Peak Demand + Total </a:t>
          </a:r>
          <a:r>
            <a:rPr lang="en-US" sz="2000" kern="1200" dirty="0" err="1" smtClean="0"/>
            <a:t>Kwh</a:t>
          </a:r>
          <a:endParaRPr lang="en-US" sz="2000" kern="1200" dirty="0" smtClean="0"/>
        </a:p>
      </dsp:txBody>
      <dsp:txXfrm>
        <a:off x="1000124" y="3162299"/>
        <a:ext cx="3714750" cy="105409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image" Target="../media/image9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5904016-B421-4E3E-88A7-3D4146F84DE4}" type="datetimeFigureOut">
              <a:rPr lang="en-US"/>
              <a:pPr>
                <a:defRPr/>
              </a:pPr>
              <a:t>6/26/2010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FB8CC6B-8C36-4BEA-976F-8724139107B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en.wikipedia.org/wiki/Jainism"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xfrm>
            <a:off x="1939925" y="685800"/>
            <a:ext cx="2979738" cy="2236788"/>
          </a:xfrm>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497DFBA2-D5A7-4D2C-9970-27543278C800}"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802275-59E3-4C0D-9186-94F09EC1D4B7}"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6E650191-04DB-4F2C-8E02-F9A0C9EB515D}"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6361BA02-582B-4637-A0F5-85FC3E5398C6}"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D1E4C46E-C5D3-41C0-91F8-3FE2027FEABB}"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069AB5-19C3-4E91-B93A-87622F9CC625}"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000A606-685D-45F7-9E97-E5FBDBD96F2A}" type="slidenum">
              <a:rPr lang="en-US" smtClean="0"/>
              <a:pPr fontAlgn="base">
                <a:spcBef>
                  <a:spcPct val="0"/>
                </a:spcBef>
                <a:spcAft>
                  <a:spcPct val="0"/>
                </a:spcAft>
                <a:defRPr/>
              </a:pPr>
              <a:t>7</a:t>
            </a:fld>
            <a:endParaRPr lang="en-US" smtClean="0"/>
          </a:p>
        </p:txBody>
      </p:sp>
      <p:sp>
        <p:nvSpPr>
          <p:cNvPr id="870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7044" name="Rectangle 3"/>
          <p:cNvSpPr>
            <a:spLocks noGrp="1" noChangeArrowheads="1"/>
          </p:cNvSpPr>
          <p:nvPr>
            <p:ph type="body" idx="1"/>
          </p:nvPr>
        </p:nvSpPr>
        <p:spPr bwMode="auto">
          <a:noFill/>
        </p:spPr>
        <p:txBody>
          <a:bodyPr wrap="square" lIns="90432" tIns="45216" rIns="90432" bIns="45216" numCol="1" anchor="t" anchorCtr="0" compatLnSpc="1">
            <a:prstTxWarp prst="textNoShape">
              <a:avLst/>
            </a:prstTxWarp>
          </a:bodyPr>
          <a:lstStyle/>
          <a:p>
            <a:pPr marL="223838" indent="-223838" eaLnBrk="1" hangingPunct="1">
              <a:spcBef>
                <a:spcPct val="0"/>
              </a:spcBef>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xfrm>
            <a:off x="685800" y="3148013"/>
            <a:ext cx="5486400" cy="5846762"/>
          </a:xfrm>
          <a:noFill/>
        </p:spPr>
        <p:txBody>
          <a:bodyPr wrap="square" numCol="1" anchor="t" anchorCtr="0" compatLnSpc="1">
            <a:prstTxWarp prst="textNoShape">
              <a:avLst/>
            </a:prstTxWarp>
          </a:bodyPr>
          <a:lstStyle/>
          <a:p>
            <a:endParaRPr lang="en-US" sz="1100" smtClean="0"/>
          </a:p>
        </p:txBody>
      </p:sp>
      <p:sp>
        <p:nvSpPr>
          <p:cNvPr id="4" name="Slide Number Placeholder 3"/>
          <p:cNvSpPr>
            <a:spLocks noGrp="1"/>
          </p:cNvSpPr>
          <p:nvPr>
            <p:ph type="sldNum" sz="quarter" idx="5"/>
          </p:nvPr>
        </p:nvSpPr>
        <p:spPr/>
        <p:txBody>
          <a:bodyPr/>
          <a:lstStyle/>
          <a:p>
            <a:pPr>
              <a:defRPr/>
            </a:pPr>
            <a:fld id="{ED1A3D01-59A9-498B-A343-9ADD0FBD584E}"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BCA5B0-C7FB-4238-9FA9-E3A573774E11}"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45943C-31FF-470A-8D5D-8624FB553CDD}"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FB8CC6B-8C36-4BEA-976F-8724139107B4}"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FB8CC6B-8C36-4BEA-976F-8724139107B4}"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FB8CC6B-8C36-4BEA-976F-8724139107B4}"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FB8CC6B-8C36-4BEA-976F-8724139107B4}"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FB8CC6B-8C36-4BEA-976F-8724139107B4}"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FB8CC6B-8C36-4BEA-976F-8724139107B4}"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FB8CC6B-8C36-4BEA-976F-8724139107B4}"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FB8CC6B-8C36-4BEA-976F-8724139107B4}"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eaLnBrk="1" hangingPunct="1">
              <a:spcBef>
                <a:spcPct val="0"/>
              </a:spcBef>
              <a:defRPr/>
            </a:pPr>
            <a:endParaRPr lang="en-US" dirty="0" smtClean="0">
              <a:ea typeface="ＭＳ Ｐゴシック" pitchFamily="-65" charset="-128"/>
              <a:cs typeface="ＭＳ Ｐゴシック" pitchFamily="-65" charset="-128"/>
            </a:endParaRPr>
          </a:p>
        </p:txBody>
      </p:sp>
      <p:sp>
        <p:nvSpPr>
          <p:cNvPr id="4" name="Slide Number Placeholder 3"/>
          <p:cNvSpPr>
            <a:spLocks noGrp="1"/>
          </p:cNvSpPr>
          <p:nvPr>
            <p:ph type="sldNum" sz="quarter" idx="5"/>
          </p:nvPr>
        </p:nvSpPr>
        <p:spPr/>
        <p:txBody>
          <a:bodyPr/>
          <a:lstStyle/>
          <a:p>
            <a:pPr>
              <a:defRPr/>
            </a:pPr>
            <a:fld id="{1FD26DA1-014F-488C-BF75-112512FDA30D}"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27AD22-CB86-4B6C-B1A2-98A35E1F8C07}"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ln>
            <a:miter lim="800000"/>
            <a:headEnd/>
            <a:tailEnd/>
          </a:ln>
        </p:spPr>
        <p:txBody>
          <a:bodyPr/>
          <a:lstStyle/>
          <a:p>
            <a:pPr>
              <a:defRPr/>
            </a:pPr>
            <a:fld id="{A195212E-2B9C-4270-BCA2-BF8F8608916C}" type="slidenum">
              <a:rPr lang="en-US" smtClean="0"/>
              <a:pPr>
                <a:defRPr/>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At New Belgium we take a top-down , bottom-up approach… otherwise known as the Sandwich Model (one of Lester Brown’s 3 Models for Social Change)</a:t>
            </a:r>
          </a:p>
          <a:p>
            <a:endParaRPr lang="en-US" smtClean="0"/>
          </a:p>
        </p:txBody>
      </p:sp>
      <p:sp>
        <p:nvSpPr>
          <p:cNvPr id="46084" name="Slide Number Placeholder 3"/>
          <p:cNvSpPr>
            <a:spLocks noGrp="1"/>
          </p:cNvSpPr>
          <p:nvPr>
            <p:ph type="sldNum" sz="quarter" idx="5"/>
          </p:nvPr>
        </p:nvSpPr>
        <p:spPr bwMode="auto">
          <a:ln>
            <a:miter lim="800000"/>
            <a:headEnd/>
            <a:tailEnd/>
          </a:ln>
        </p:spPr>
        <p:txBody>
          <a:bodyPr/>
          <a:lstStyle/>
          <a:p>
            <a:pPr>
              <a:defRPr/>
            </a:pPr>
            <a:fld id="{46513D31-9D99-410F-A640-88A01347C140}" type="slidenum">
              <a:rPr lang="en-US" smtClean="0"/>
              <a:pPr>
                <a:defRPr/>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B3B82064-67B2-4A61-9186-E71722B3EBB0}"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5F889603-D474-4BD7-8E00-A8F85923AF7A}"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MS PGothic" pitchFamily="34" charset="-128"/>
              </a:rPr>
              <a:t>KATIE  </a:t>
            </a:r>
          </a:p>
          <a:p>
            <a:endParaRPr lang="en-US" smtClean="0"/>
          </a:p>
        </p:txBody>
      </p:sp>
      <p:sp>
        <p:nvSpPr>
          <p:cNvPr id="4" name="Slide Number Placeholder 3"/>
          <p:cNvSpPr>
            <a:spLocks noGrp="1"/>
          </p:cNvSpPr>
          <p:nvPr>
            <p:ph type="sldNum" sz="quarter" idx="5"/>
          </p:nvPr>
        </p:nvSpPr>
        <p:spPr/>
        <p:txBody>
          <a:bodyPr/>
          <a:lstStyle/>
          <a:p>
            <a:pPr>
              <a:defRPr/>
            </a:pPr>
            <a:fld id="{12F29FE3-8D38-491B-A54A-AA21E1DE863E}" type="slidenum">
              <a:rPr lang="en-US"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hlinkClick r:id="rId3" action="ppaction://hlinkfile" tooltip="Jainism"/>
              </a:rPr>
              <a:t>Jain</a:t>
            </a:r>
            <a:r>
              <a:rPr lang="en-US" smtClean="0"/>
              <a:t> version of the story says that six blind men were asked to determine what an elephant looked like by feeling different parts of the elephant's body.</a:t>
            </a:r>
          </a:p>
          <a:p>
            <a:r>
              <a:rPr lang="en-US" smtClean="0"/>
              <a:t>The blind man who feels a leg says the elephant is like a pillar; the one who feels the tail says the elephant is like a rope; the one who feels the trunk says the elephant is like a tree branch; the one who feels the ear says the elephant is like a hand fan; the one who feels the belly says the elephant is like a wall; and the one who feels the tusk says the elephant is like a solid pipe.</a:t>
            </a:r>
          </a:p>
          <a:p>
            <a:r>
              <a:rPr lang="en-US" smtClean="0"/>
              <a:t>A wise man explains to them:</a:t>
            </a:r>
          </a:p>
          <a:p>
            <a:r>
              <a:rPr lang="en-US" smtClean="0"/>
              <a:t>"All of you are right. The reason every one of you is telling it differently is because each one of you touched the different part of the elephant. So, actually the elephant has all the features you mentioned."</a:t>
            </a:r>
            <a:r>
              <a:rPr lang="en-US" baseline="30000" smtClean="0">
                <a:hlinkClick r:id="" action="ppaction://hlinkfile"/>
              </a:rPr>
              <a:t>[1]</a:t>
            </a:r>
            <a:r>
              <a:rPr lang="en-US" smtClean="0"/>
              <a:t> This resolves the conflict, and is used to illustrate the principle of living in harmony with people who have different belief systems, and that truth can be stated in different ways </a:t>
            </a:r>
          </a:p>
          <a:p>
            <a:endParaRPr lang="en-US" smtClean="0"/>
          </a:p>
        </p:txBody>
      </p:sp>
      <p:sp>
        <p:nvSpPr>
          <p:cNvPr id="43012" name="Slide Number Placeholder 3"/>
          <p:cNvSpPr>
            <a:spLocks noGrp="1"/>
          </p:cNvSpPr>
          <p:nvPr>
            <p:ph type="sldNum" sz="quarter" idx="5"/>
          </p:nvPr>
        </p:nvSpPr>
        <p:spPr bwMode="auto">
          <a:ln>
            <a:miter lim="800000"/>
            <a:headEnd/>
            <a:tailEnd/>
          </a:ln>
        </p:spPr>
        <p:txBody>
          <a:bodyPr/>
          <a:lstStyle/>
          <a:p>
            <a:pPr>
              <a:defRPr/>
            </a:pPr>
            <a:fld id="{86B3CA82-37C8-4AC0-AB7A-757FB8FE45F2}" type="slidenum">
              <a:rPr lang="en-US" smtClean="0"/>
              <a:pPr>
                <a:defRPr/>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8962B9CD-9F84-4666-B8E7-49722A434525}"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90000"/>
              </a:lnSpc>
              <a:spcBef>
                <a:spcPct val="0"/>
              </a:spcBef>
            </a:pPr>
            <a:r>
              <a:rPr lang="en-US" smtClean="0"/>
              <a:t>Stats from HR as of 31-Dec-2009.</a:t>
            </a:r>
          </a:p>
          <a:p>
            <a:pPr>
              <a:lnSpc>
                <a:spcPct val="90000"/>
              </a:lnSpc>
            </a:pPr>
            <a:endParaRPr lang="en-US" smtClean="0"/>
          </a:p>
          <a:p>
            <a:pPr>
              <a:lnSpc>
                <a:spcPct val="90000"/>
              </a:lnSpc>
            </a:pPr>
            <a:r>
              <a:rPr lang="en-US" smtClean="0"/>
              <a:t>ee’s, 5.5% turnover, employee ownership, profit sharing, OBM</a:t>
            </a:r>
          </a:p>
          <a:p>
            <a:pPr lvl="1">
              <a:lnSpc>
                <a:spcPct val="90000"/>
              </a:lnSpc>
            </a:pPr>
            <a:r>
              <a:rPr lang="en-US" i="1" smtClean="0"/>
              <a:t>Not</a:t>
            </a:r>
            <a:r>
              <a:rPr lang="en-US" smtClean="0"/>
              <a:t> making the case the sustainability matters</a:t>
            </a:r>
          </a:p>
          <a:p>
            <a:pPr eaLnBrk="1" hangingPunct="1">
              <a:lnSpc>
                <a:spcPct val="90000"/>
              </a:lnSpc>
              <a:spcBef>
                <a:spcPct val="0"/>
              </a:spcBef>
            </a:pPr>
            <a:endParaRPr lang="en-US" smtClean="0"/>
          </a:p>
          <a:p>
            <a:pPr eaLnBrk="1" hangingPunct="1">
              <a:lnSpc>
                <a:spcPct val="90000"/>
              </a:lnSpc>
              <a:spcBef>
                <a:spcPct val="0"/>
              </a:spcBef>
            </a:pPr>
            <a:endParaRPr lang="en-US" smtClean="0"/>
          </a:p>
          <a:p>
            <a:pPr eaLnBrk="1" hangingPunct="1">
              <a:lnSpc>
                <a:spcPct val="90000"/>
              </a:lnSpc>
              <a:spcBef>
                <a:spcPct val="0"/>
              </a:spcBef>
            </a:pPr>
            <a:r>
              <a:rPr lang="en-US" smtClean="0"/>
              <a:t>One of the innovations Kim brings from her background as a social worker is the idea of creating a high involvement culture. </a:t>
            </a:r>
          </a:p>
          <a:p>
            <a:pPr eaLnBrk="1" hangingPunct="1">
              <a:lnSpc>
                <a:spcPct val="90000"/>
              </a:lnSpc>
              <a:spcBef>
                <a:spcPct val="0"/>
              </a:spcBef>
            </a:pPr>
            <a:endParaRPr lang="en-US" smtClean="0"/>
          </a:p>
          <a:p>
            <a:pPr eaLnBrk="1" hangingPunct="1">
              <a:lnSpc>
                <a:spcPct val="90000"/>
              </a:lnSpc>
              <a:spcBef>
                <a:spcPct val="0"/>
              </a:spcBef>
            </a:pPr>
            <a:r>
              <a:rPr lang="en-US" smtClean="0"/>
              <a:t>So from the very beginning, we have been an employee-owned company that practices open-book management. Co-workers collectively own 32% of New Belgium through an ESOP program. And we open the books and provide financial training, so people can understand the business of running the business.</a:t>
            </a:r>
          </a:p>
          <a:p>
            <a:pPr eaLnBrk="1" hangingPunct="1">
              <a:lnSpc>
                <a:spcPct val="90000"/>
              </a:lnSpc>
              <a:spcBef>
                <a:spcPct val="0"/>
              </a:spcBef>
            </a:pPr>
            <a:endParaRPr lang="en-US" smtClean="0"/>
          </a:p>
          <a:p>
            <a:pPr eaLnBrk="1" hangingPunct="1">
              <a:lnSpc>
                <a:spcPct val="90000"/>
              </a:lnSpc>
              <a:spcBef>
                <a:spcPct val="0"/>
              </a:spcBef>
            </a:pPr>
            <a:r>
              <a:rPr lang="en-US" smtClean="0"/>
              <a:t>There’s good data to show that high performing companies push decision-making and accountability throughout the organization.  When you share the risks and rewards of ownership, people have a passion for what they do and love to come to work.  </a:t>
            </a:r>
          </a:p>
          <a:p>
            <a:pPr eaLnBrk="1" hangingPunct="1">
              <a:lnSpc>
                <a:spcPct val="90000"/>
              </a:lnSpc>
              <a:spcBef>
                <a:spcPct val="0"/>
              </a:spcBef>
            </a:pPr>
            <a:endParaRPr lang="en-US" smtClean="0"/>
          </a:p>
          <a:p>
            <a:pPr eaLnBrk="1" hangingPunct="1">
              <a:lnSpc>
                <a:spcPct val="90000"/>
              </a:lnSpc>
              <a:spcBef>
                <a:spcPct val="0"/>
              </a:spcBef>
            </a:pPr>
            <a:r>
              <a:rPr lang="en-US" smtClean="0"/>
              <a:t>Living up to our values and continuing to forge new ground leads to low turnover, an excellent candidate pool, and how much fun we have.  </a:t>
            </a:r>
          </a:p>
        </p:txBody>
      </p:sp>
      <p:sp>
        <p:nvSpPr>
          <p:cNvPr id="41988" name="Slide Number Placeholder 3"/>
          <p:cNvSpPr>
            <a:spLocks noGrp="1"/>
          </p:cNvSpPr>
          <p:nvPr>
            <p:ph type="sldNum" sz="quarter" idx="5"/>
          </p:nvPr>
        </p:nvSpPr>
        <p:spPr bwMode="auto">
          <a:ln>
            <a:miter lim="800000"/>
            <a:headEnd/>
            <a:tailEnd/>
          </a:ln>
        </p:spPr>
        <p:txBody>
          <a:bodyPr/>
          <a:lstStyle/>
          <a:p>
            <a:pPr>
              <a:defRPr/>
            </a:pPr>
            <a:fld id="{C637EA1D-893D-42A2-AE77-5FF3663A73E9}" type="slidenum">
              <a:rPr lang="en-US" smtClean="0"/>
              <a:pPr>
                <a:defRPr/>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ea typeface="MS PGothic" pitchFamily="34" charset="-128"/>
              </a:rPr>
              <a:t>KATIE  </a:t>
            </a:r>
          </a:p>
          <a:p>
            <a:endParaRPr lang="en-US" smtClean="0"/>
          </a:p>
        </p:txBody>
      </p:sp>
      <p:sp>
        <p:nvSpPr>
          <p:cNvPr id="4" name="Slide Number Placeholder 3"/>
          <p:cNvSpPr>
            <a:spLocks noGrp="1"/>
          </p:cNvSpPr>
          <p:nvPr>
            <p:ph type="sldNum" sz="quarter" idx="5"/>
          </p:nvPr>
        </p:nvSpPr>
        <p:spPr/>
        <p:txBody>
          <a:bodyPr/>
          <a:lstStyle/>
          <a:p>
            <a:pPr>
              <a:defRPr/>
            </a:pPr>
            <a:fld id="{A649B273-3040-4030-969E-87715B58D630}"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3290BCF5-3E99-4E60-A574-947A947C0F68}"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latin typeface="Times New Roman" pitchFamily="18" charset="0"/>
            </a:endParaRPr>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3F1E8A-D6FF-40C2-B4D7-E25FEC11E347}" type="slidenum">
              <a:rPr lang="en-US" smtClean="0">
                <a:latin typeface="Times New Roman" pitchFamily="18" charset="0"/>
              </a:rPr>
              <a:pPr fontAlgn="base">
                <a:spcBef>
                  <a:spcPct val="0"/>
                </a:spcBef>
                <a:spcAft>
                  <a:spcPct val="0"/>
                </a:spcAft>
                <a:defRPr/>
              </a:pPr>
              <a:t>31</a:t>
            </a:fld>
            <a:endParaRPr lang="en-US" smtClean="0">
              <a:latin typeface="Times New Roman"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B820D8-5235-46E7-A4F5-E6D54A52A1D5}" type="slidenum">
              <a:rPr lang="en-US" smtClean="0"/>
              <a:pPr fontAlgn="base">
                <a:spcBef>
                  <a:spcPct val="0"/>
                </a:spcBef>
                <a:spcAft>
                  <a:spcPct val="0"/>
                </a:spcAft>
                <a:defRPr/>
              </a:pPr>
              <a:t>32</a:t>
            </a:fld>
            <a:endParaRPr lang="en-US" smtClean="0"/>
          </a:p>
        </p:txBody>
      </p:sp>
      <p:sp>
        <p:nvSpPr>
          <p:cNvPr id="1044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4452"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FB8CC6B-8C36-4BEA-976F-8724139107B4}" type="slidenum">
              <a:rPr lang="en-US"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b="1" smtClean="0"/>
          </a:p>
        </p:txBody>
      </p:sp>
      <p:sp>
        <p:nvSpPr>
          <p:cNvPr id="4" name="Slide Number Placeholder 3"/>
          <p:cNvSpPr>
            <a:spLocks noGrp="1"/>
          </p:cNvSpPr>
          <p:nvPr>
            <p:ph type="sldNum" sz="quarter" idx="5"/>
          </p:nvPr>
        </p:nvSpPr>
        <p:spPr/>
        <p:txBody>
          <a:bodyPr/>
          <a:lstStyle/>
          <a:p>
            <a:pPr>
              <a:defRPr/>
            </a:pPr>
            <a:fld id="{05617DC6-3FDE-438F-B271-449C76654C1F}" type="slidenum">
              <a:rPr lang="en-US" smtClean="0"/>
              <a:pPr>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b="1" smtClean="0">
              <a:latin typeface="Times New Roman" pitchFamily="18" charset="0"/>
            </a:endParaRPr>
          </a:p>
        </p:txBody>
      </p:sp>
      <p:sp>
        <p:nvSpPr>
          <p:cNvPr id="839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8257A7-72C7-4653-BF3D-A4749B4C845E}" type="slidenum">
              <a:rPr lang="en-US" smtClean="0">
                <a:latin typeface="Times New Roman" pitchFamily="18" charset="0"/>
              </a:rPr>
              <a:pPr fontAlgn="base">
                <a:spcBef>
                  <a:spcPct val="0"/>
                </a:spcBef>
                <a:spcAft>
                  <a:spcPct val="0"/>
                </a:spcAft>
                <a:defRPr/>
              </a:pPr>
              <a:t>35</a:t>
            </a:fld>
            <a:endParaRPr lang="en-US" smtClean="0">
              <a:latin typeface="Times New Roman"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xfrm>
            <a:off x="1781175" y="300038"/>
            <a:ext cx="3297238" cy="2473325"/>
          </a:xfrm>
          <a:noFill/>
          <a:ln>
            <a:solidFill>
              <a:srgbClr val="000000"/>
            </a:solidFill>
            <a:miter lim="800000"/>
            <a:headEnd/>
            <a:tailEnd/>
          </a:ln>
        </p:spPr>
      </p:sp>
      <p:sp>
        <p:nvSpPr>
          <p:cNvPr id="107523" name="Notes Placeholder 2"/>
          <p:cNvSpPr>
            <a:spLocks noGrp="1"/>
          </p:cNvSpPr>
          <p:nvPr>
            <p:ph type="body" idx="1"/>
          </p:nvPr>
        </p:nvSpPr>
        <p:spPr bwMode="auto">
          <a:xfrm>
            <a:off x="315913" y="2922588"/>
            <a:ext cx="6300787" cy="5537200"/>
          </a:xfrm>
          <a:noFill/>
        </p:spPr>
        <p:txBody>
          <a:bodyPr wrap="square" numCol="1" anchor="t" anchorCtr="0" compatLnSpc="1">
            <a:prstTxWarp prst="textNoShape">
              <a:avLst/>
            </a:prstTxWarp>
          </a:bodyPr>
          <a:lstStyle/>
          <a:p>
            <a:pPr eaLnBrk="1" hangingPunct="1">
              <a:lnSpc>
                <a:spcPct val="200000"/>
              </a:lnSpc>
              <a:spcBef>
                <a:spcPct val="0"/>
              </a:spcBef>
            </a:pPr>
            <a:endParaRPr lang="en-US" sz="1400" smtClean="0"/>
          </a:p>
        </p:txBody>
      </p:sp>
      <p:sp>
        <p:nvSpPr>
          <p:cNvPr id="686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2522AA-BB2D-4C90-96B6-A770666744A0}" type="slidenum">
              <a:rPr lang="en-US" smtClean="0"/>
              <a:pPr fontAlgn="base">
                <a:spcBef>
                  <a:spcPct val="0"/>
                </a:spcBef>
                <a:spcAft>
                  <a:spcPct val="0"/>
                </a:spcAft>
                <a:defRPr/>
              </a:pPr>
              <a:t>36</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numCol="1" anchor="t" anchorCtr="0" compatLnSpc="1">
            <a:prstTxWarp prst="textNoShape">
              <a:avLst/>
            </a:prstTxWarp>
          </a:bodyPr>
          <a:lstStyle/>
          <a:p>
            <a:pPr defTabSz="455613"/>
            <a:endParaRPr lang="en-US" smtClean="0"/>
          </a:p>
        </p:txBody>
      </p:sp>
      <p:sp>
        <p:nvSpPr>
          <p:cNvPr id="4" name="Slide Number Placeholder 3"/>
          <p:cNvSpPr>
            <a:spLocks noGrp="1"/>
          </p:cNvSpPr>
          <p:nvPr>
            <p:ph type="sldNum" sz="quarter" idx="5"/>
          </p:nvPr>
        </p:nvSpPr>
        <p:spPr/>
        <p:txBody>
          <a:bodyPr/>
          <a:lstStyle/>
          <a:p>
            <a:pPr>
              <a:defRPr/>
            </a:pPr>
            <a:fld id="{BC8A3622-4099-4052-930C-B2D913F150D6}" type="slidenum">
              <a:rPr lang="en-US" smtClean="0"/>
              <a:pPr>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5183ED9B-5325-42ED-94F6-05CB37D8EABF}" type="slidenum">
              <a:rPr lang="en-US" smtClean="0"/>
              <a:pPr>
                <a:defRPr/>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D01C46FF-B7D3-4110-A008-0EBBAC8210F7}" type="slidenum">
              <a:rPr lang="en-US" smtClean="0"/>
              <a:pPr>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65EC0330-CA44-4048-916F-89CA8C3F547E}" type="slidenum">
              <a:rPr lang="en-US" smtClean="0"/>
              <a:pPr>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FB8CC6B-8C36-4BEA-976F-8724139107B4}" type="slidenum">
              <a:rPr lang="en-US" smtClean="0"/>
              <a:pPr>
                <a:defRPr/>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xfrm>
            <a:off x="1781175" y="300038"/>
            <a:ext cx="3297238" cy="2473325"/>
          </a:xfrm>
          <a:noFill/>
          <a:ln>
            <a:solidFill>
              <a:srgbClr val="000000"/>
            </a:solidFill>
            <a:miter lim="800000"/>
            <a:headEnd/>
            <a:tailEnd/>
          </a:ln>
        </p:spPr>
      </p:sp>
      <p:sp>
        <p:nvSpPr>
          <p:cNvPr id="112643" name="Notes Placeholder 2"/>
          <p:cNvSpPr>
            <a:spLocks noGrp="1"/>
          </p:cNvSpPr>
          <p:nvPr>
            <p:ph type="body" idx="1"/>
          </p:nvPr>
        </p:nvSpPr>
        <p:spPr bwMode="auto">
          <a:xfrm>
            <a:off x="315913" y="2922588"/>
            <a:ext cx="6300787" cy="5537200"/>
          </a:xfrm>
          <a:noFill/>
        </p:spPr>
        <p:txBody>
          <a:bodyPr wrap="square" numCol="1" anchor="t" anchorCtr="0" compatLnSpc="1">
            <a:prstTxWarp prst="textNoShape">
              <a:avLst/>
            </a:prstTxWarp>
          </a:bodyPr>
          <a:lstStyle/>
          <a:p>
            <a:pPr eaLnBrk="1" hangingPunct="1">
              <a:lnSpc>
                <a:spcPct val="200000"/>
              </a:lnSpc>
              <a:spcBef>
                <a:spcPct val="0"/>
              </a:spcBef>
            </a:pPr>
            <a:endParaRPr lang="en-US" sz="1400" smtClean="0"/>
          </a:p>
        </p:txBody>
      </p:sp>
      <p:sp>
        <p:nvSpPr>
          <p:cNvPr id="696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A7EC45-6027-4BE8-82E2-46A3F66CB84F}" type="slidenum">
              <a:rPr lang="en-US" smtClean="0"/>
              <a:pPr fontAlgn="base">
                <a:spcBef>
                  <a:spcPct val="0"/>
                </a:spcBef>
                <a:spcAft>
                  <a:spcPct val="0"/>
                </a:spcAft>
                <a:defRPr/>
              </a:pPr>
              <a:t>42</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7" name="Notes Placeholder 2"/>
          <p:cNvSpPr>
            <a:spLocks noGrp="1"/>
          </p:cNvSpPr>
          <p:nvPr>
            <p:ph type="body" idx="1"/>
          </p:nvPr>
        </p:nvSpPr>
        <p:spPr bwMode="auto">
          <a:noFill/>
        </p:spPr>
        <p:txBody>
          <a:bodyPr wrap="square" numCol="1" anchor="t" anchorCtr="0" compatLnSpc="1">
            <a:prstTxWarp prst="textNoShape">
              <a:avLst/>
            </a:prstTxWarp>
          </a:bodyPr>
          <a:lstStyle/>
          <a:p>
            <a:pPr defTabSz="450850"/>
            <a:endParaRPr lang="en-US" smtClean="0"/>
          </a:p>
        </p:txBody>
      </p:sp>
      <p:sp>
        <p:nvSpPr>
          <p:cNvPr id="4" name="Slide Number Placeholder 3"/>
          <p:cNvSpPr>
            <a:spLocks noGrp="1"/>
          </p:cNvSpPr>
          <p:nvPr>
            <p:ph type="sldNum" sz="quarter" idx="5"/>
          </p:nvPr>
        </p:nvSpPr>
        <p:spPr/>
        <p:txBody>
          <a:bodyPr/>
          <a:lstStyle/>
          <a:p>
            <a:pPr>
              <a:defRPr/>
            </a:pPr>
            <a:fld id="{1007DC1A-AB7D-4547-AEEB-93E3A9F5F803}" type="slidenum">
              <a:rPr lang="en-US" smtClean="0"/>
              <a:pPr>
                <a:defRPr/>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p:spPr>
      </p:sp>
      <p:sp>
        <p:nvSpPr>
          <p:cNvPr id="114691" name="Notes Placeholder 2"/>
          <p:cNvSpPr>
            <a:spLocks noGrp="1"/>
          </p:cNvSpPr>
          <p:nvPr>
            <p:ph type="body" idx="1"/>
          </p:nvPr>
        </p:nvSpPr>
        <p:spPr bwMode="auto">
          <a:noFill/>
        </p:spPr>
        <p:txBody>
          <a:bodyPr wrap="square" numCol="1" anchor="t" anchorCtr="0" compatLnSpc="1">
            <a:prstTxWarp prst="textNoShape">
              <a:avLst/>
            </a:prstTxWarp>
          </a:bodyPr>
          <a:lstStyle/>
          <a:p>
            <a:pPr defTabSz="455613"/>
            <a:endParaRPr lang="en-US" smtClean="0"/>
          </a:p>
        </p:txBody>
      </p:sp>
      <p:sp>
        <p:nvSpPr>
          <p:cNvPr id="4" name="Slide Number Placeholder 3"/>
          <p:cNvSpPr>
            <a:spLocks noGrp="1"/>
          </p:cNvSpPr>
          <p:nvPr>
            <p:ph type="sldNum" sz="quarter" idx="5"/>
          </p:nvPr>
        </p:nvSpPr>
        <p:spPr/>
        <p:txBody>
          <a:bodyPr/>
          <a:lstStyle/>
          <a:p>
            <a:pPr>
              <a:defRPr/>
            </a:pPr>
            <a:fld id="{B6F77C57-82AA-420B-BEE8-EABB486BBA59}" type="slidenum">
              <a:rPr lang="en-US" smtClean="0"/>
              <a:pPr>
                <a:defRPr/>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p:spPr>
      </p:sp>
      <p:sp>
        <p:nvSpPr>
          <p:cNvPr id="115715" name="Notes Placeholder 2"/>
          <p:cNvSpPr>
            <a:spLocks noGrp="1"/>
          </p:cNvSpPr>
          <p:nvPr>
            <p:ph type="body" idx="1"/>
          </p:nvPr>
        </p:nvSpPr>
        <p:spPr bwMode="auto">
          <a:noFill/>
        </p:spPr>
        <p:txBody>
          <a:bodyPr wrap="square" numCol="1" anchor="t" anchorCtr="0" compatLnSpc="1">
            <a:prstTxWarp prst="textNoShape">
              <a:avLst/>
            </a:prstTxWarp>
          </a:bodyPr>
          <a:lstStyle/>
          <a:p>
            <a:pPr defTabSz="455613"/>
            <a:endParaRPr lang="en-US" b="1" smtClean="0"/>
          </a:p>
        </p:txBody>
      </p:sp>
      <p:sp>
        <p:nvSpPr>
          <p:cNvPr id="4" name="Slide Number Placeholder 3"/>
          <p:cNvSpPr>
            <a:spLocks noGrp="1"/>
          </p:cNvSpPr>
          <p:nvPr>
            <p:ph type="sldNum" sz="quarter" idx="5"/>
          </p:nvPr>
        </p:nvSpPr>
        <p:spPr/>
        <p:txBody>
          <a:bodyPr/>
          <a:lstStyle/>
          <a:p>
            <a:pPr>
              <a:defRPr/>
            </a:pPr>
            <a:fld id="{E0811AA2-5815-4153-9DB9-1F52C69843FC}" type="slidenum">
              <a:rPr lang="en-US" smtClean="0"/>
              <a:pPr>
                <a:defRPr/>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p:spPr>
      </p:sp>
      <p:sp>
        <p:nvSpPr>
          <p:cNvPr id="1167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latin typeface="Times New Roman" pitchFamily="18" charset="0"/>
            </a:endParaRPr>
          </a:p>
        </p:txBody>
      </p:sp>
      <p:sp>
        <p:nvSpPr>
          <p:cNvPr id="839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E0E663-3227-476C-A97D-CD34AE71A6AB}" type="slidenum">
              <a:rPr lang="en-US" smtClean="0">
                <a:latin typeface="Times New Roman" pitchFamily="18" charset="0"/>
              </a:rPr>
              <a:pPr fontAlgn="base">
                <a:spcBef>
                  <a:spcPct val="0"/>
                </a:spcBef>
                <a:spcAft>
                  <a:spcPct val="0"/>
                </a:spcAft>
                <a:defRPr/>
              </a:pPr>
              <a:t>46</a:t>
            </a:fld>
            <a:endParaRPr lang="en-US" smtClean="0">
              <a:latin typeface="Times New Roman" pitchFamily="18"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FB8CC6B-8C36-4BEA-976F-8724139107B4}" type="slidenum">
              <a:rPr lang="en-US" smtClean="0"/>
              <a:pPr>
                <a:defRPr/>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06A589-4050-432A-A07A-0C68E7122715}" type="slidenum">
              <a:rPr lang="en-US" smtClean="0"/>
              <a:pPr fontAlgn="base">
                <a:spcBef>
                  <a:spcPct val="0"/>
                </a:spcBef>
                <a:spcAft>
                  <a:spcPct val="0"/>
                </a:spcAft>
                <a:defRPr/>
              </a:pPr>
              <a:t>48</a:t>
            </a:fld>
            <a:endParaRPr lang="en-US" smtClean="0"/>
          </a:p>
        </p:txBody>
      </p:sp>
      <p:sp>
        <p:nvSpPr>
          <p:cNvPr id="1177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7764" name="Rectangle 3"/>
          <p:cNvSpPr>
            <a:spLocks noGrp="1" noChangeArrowheads="1"/>
          </p:cNvSpPr>
          <p:nvPr>
            <p:ph type="body" idx="1"/>
          </p:nvPr>
        </p:nvSpPr>
        <p:spPr bwMode="auto">
          <a:xfrm>
            <a:off x="762000" y="4343400"/>
            <a:ext cx="5181600" cy="4116388"/>
          </a:xfrm>
          <a:noFill/>
        </p:spPr>
        <p:txBody>
          <a:bodyPr wrap="square" numCol="1" anchor="t" anchorCtr="0" compatLnSpc="1">
            <a:prstTxWarp prst="textNoShape">
              <a:avLst/>
            </a:prstTxWarp>
          </a:bodyPr>
          <a:lstStyle/>
          <a:p>
            <a:pPr eaLnBrk="1" hangingPunct="1">
              <a:spcBef>
                <a:spcPct val="0"/>
              </a:spcBef>
            </a:pPr>
            <a:endParaRPr lang="en-US" sz="2700" smtClean="0">
              <a:latin typeface="Arial" pitchFamily="34" charset="0"/>
              <a:cs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65A1279-AAE9-4D79-A228-9E768318CE1F}" type="slidenum">
              <a:rPr lang="en-US" smtClean="0"/>
              <a:pPr fontAlgn="base">
                <a:spcBef>
                  <a:spcPct val="0"/>
                </a:spcBef>
                <a:spcAft>
                  <a:spcPct val="0"/>
                </a:spcAft>
                <a:defRPr/>
              </a:pPr>
              <a:t>49</a:t>
            </a:fld>
            <a:endParaRPr lang="en-US" smtClean="0"/>
          </a:p>
        </p:txBody>
      </p:sp>
      <p:sp>
        <p:nvSpPr>
          <p:cNvPr id="1187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52" name="Rectangle 3"/>
          <p:cNvSpPr>
            <a:spLocks noGrp="1" noChangeArrowheads="1"/>
          </p:cNvSpPr>
          <p:nvPr>
            <p:ph type="body" idx="1"/>
          </p:nvPr>
        </p:nvSpPr>
        <p:spPr bwMode="auto">
          <a:xfrm>
            <a:off x="685800" y="4343400"/>
            <a:ext cx="5487988" cy="4500563"/>
          </a:xfrm>
        </p:spPr>
        <p:txBody>
          <a:bodyPr wrap="square" numCol="1" anchor="t" anchorCtr="0" compatLnSpc="1">
            <a:prstTxWarp prst="textNoShape">
              <a:avLst/>
            </a:prstTxWarp>
            <a:normAutofit fontScale="85000" lnSpcReduction="20000"/>
          </a:bodyPr>
          <a:lstStyle/>
          <a:p>
            <a:pPr eaLnBrk="1" fontAlgn="auto" hangingPunct="1">
              <a:lnSpc>
                <a:spcPct val="200000"/>
              </a:lnSpc>
              <a:spcBef>
                <a:spcPct val="0"/>
              </a:spcBef>
              <a:spcAft>
                <a:spcPts val="0"/>
              </a:spcAft>
              <a:buFont typeface="Arial" pitchFamily="34" charset="0"/>
              <a:buNone/>
              <a:defRPr/>
            </a:pPr>
            <a:endParaRPr lang="en-US"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xfrm>
            <a:off x="1781175" y="300038"/>
            <a:ext cx="3297238" cy="2473325"/>
          </a:xfrm>
          <a:noFill/>
          <a:ln>
            <a:solidFill>
              <a:srgbClr val="000000"/>
            </a:solidFill>
            <a:miter lim="800000"/>
            <a:headEnd/>
            <a:tailEnd/>
          </a:ln>
        </p:spPr>
      </p:sp>
      <p:sp>
        <p:nvSpPr>
          <p:cNvPr id="119811" name="Notes Placeholder 2"/>
          <p:cNvSpPr>
            <a:spLocks noGrp="1"/>
          </p:cNvSpPr>
          <p:nvPr>
            <p:ph type="body" idx="1"/>
          </p:nvPr>
        </p:nvSpPr>
        <p:spPr bwMode="auto">
          <a:xfrm>
            <a:off x="315913" y="2922588"/>
            <a:ext cx="6300787" cy="5537200"/>
          </a:xfrm>
          <a:noFill/>
        </p:spPr>
        <p:txBody>
          <a:bodyPr wrap="square" numCol="1" anchor="t" anchorCtr="0" compatLnSpc="1">
            <a:prstTxWarp prst="textNoShape">
              <a:avLst/>
            </a:prstTxWarp>
          </a:bodyPr>
          <a:lstStyle/>
          <a:p>
            <a:pPr eaLnBrk="1" hangingPunct="1">
              <a:lnSpc>
                <a:spcPct val="200000"/>
              </a:lnSpc>
              <a:spcBef>
                <a:spcPct val="0"/>
              </a:spcBef>
            </a:pPr>
            <a:endParaRPr lang="en-US" sz="1400" smtClean="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896E96-6924-4ACE-81AA-12FD22503F23}" type="slidenum">
              <a:rPr lang="en-US" smtClean="0"/>
              <a:pPr fontAlgn="base">
                <a:spcBef>
                  <a:spcPct val="0"/>
                </a:spcBef>
                <a:spcAft>
                  <a:spcPct val="0"/>
                </a:spcAft>
                <a:defRPr/>
              </a:pPr>
              <a:t>50</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150000"/>
              </a:lnSpc>
              <a:spcBef>
                <a:spcPct val="0"/>
              </a:spcBef>
              <a:spcAft>
                <a:spcPts val="600"/>
              </a:spcAft>
            </a:pPr>
            <a:r>
              <a:rPr lang="en-US" smtClean="0"/>
              <a:t>KATIE</a:t>
            </a:r>
          </a:p>
          <a:p>
            <a:pPr>
              <a:lnSpc>
                <a:spcPct val="150000"/>
              </a:lnSpc>
              <a:spcAft>
                <a:spcPts val="600"/>
              </a:spcAft>
              <a:buFontTx/>
              <a:buChar char="•"/>
            </a:pPr>
            <a:r>
              <a:rPr lang="en-US" smtClean="0"/>
              <a:t>Transport Alexander Graham Bell and Thomas Edison to the beginning of the 21st century to review their technical fields...</a:t>
            </a:r>
          </a:p>
          <a:p>
            <a:pPr>
              <a:lnSpc>
                <a:spcPct val="150000"/>
              </a:lnSpc>
              <a:spcAft>
                <a:spcPts val="600"/>
              </a:spcAft>
            </a:pPr>
            <a:endParaRPr lang="en-US" smtClean="0"/>
          </a:p>
          <a:p>
            <a:pPr>
              <a:lnSpc>
                <a:spcPct val="150000"/>
              </a:lnSpc>
              <a:spcAft>
                <a:spcPts val="600"/>
              </a:spcAft>
              <a:buFontTx/>
              <a:buChar char="•"/>
            </a:pPr>
            <a:r>
              <a:rPr lang="en-US" smtClean="0"/>
              <a:t>Bell would be totally lost and unable to imagine how this technology came from his initial work.</a:t>
            </a:r>
          </a:p>
          <a:p>
            <a:pPr>
              <a:lnSpc>
                <a:spcPct val="150000"/>
              </a:lnSpc>
              <a:spcAft>
                <a:spcPts val="600"/>
              </a:spcAft>
              <a:buFontTx/>
              <a:buChar char="•"/>
            </a:pPr>
            <a:endParaRPr lang="en-US" smtClean="0"/>
          </a:p>
          <a:p>
            <a:pPr>
              <a:lnSpc>
                <a:spcPct val="150000"/>
              </a:lnSpc>
              <a:spcAft>
                <a:spcPts val="600"/>
              </a:spcAft>
              <a:buFontTx/>
              <a:buChar char="•"/>
            </a:pPr>
            <a:r>
              <a:rPr lang="en-US" smtClean="0"/>
              <a:t>Edison would be right at home and able to understand most all of the grid and how it works.</a:t>
            </a:r>
          </a:p>
        </p:txBody>
      </p:sp>
      <p:sp>
        <p:nvSpPr>
          <p:cNvPr id="4" name="Slide Number Placeholder 3"/>
          <p:cNvSpPr>
            <a:spLocks noGrp="1"/>
          </p:cNvSpPr>
          <p:nvPr>
            <p:ph type="sldNum" sz="quarter" idx="5"/>
          </p:nvPr>
        </p:nvSpPr>
        <p:spPr/>
        <p:txBody>
          <a:bodyPr/>
          <a:lstStyle/>
          <a:p>
            <a:pPr>
              <a:defRPr/>
            </a:pPr>
            <a:fld id="{F2F7FB3E-1604-4756-B398-A03A04DCDC1C}" type="slidenum">
              <a:rPr lang="en-US" smtClean="0"/>
              <a:pPr>
                <a:defRPr/>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KATIE</a:t>
            </a:r>
          </a:p>
          <a:p>
            <a:r>
              <a:rPr lang="en-US" smtClean="0"/>
              <a:t>Traditional grid supplies energy </a:t>
            </a:r>
            <a:r>
              <a:rPr lang="en-US" b="1" smtClean="0"/>
              <a:t>one-way </a:t>
            </a:r>
            <a:r>
              <a:rPr lang="en-US" smtClean="0"/>
              <a:t>from limited sources.   (can compare to one-way street in a relationship – want something more balanced where both have a say)</a:t>
            </a:r>
          </a:p>
          <a:p>
            <a:r>
              <a:rPr lang="en-US" smtClean="0"/>
              <a:t>This system manages only the </a:t>
            </a:r>
            <a:r>
              <a:rPr lang="en-US" b="1" smtClean="0"/>
              <a:t>SUPPLY</a:t>
            </a:r>
            <a:r>
              <a:rPr lang="en-US" smtClean="0"/>
              <a:t> of energy.  If you demand more energy, the power plants will produce it.  This is inefficient particularly during peak demand.  Power plants then need engines that are only used for a few hours a year.</a:t>
            </a:r>
          </a:p>
          <a:p>
            <a:r>
              <a:rPr lang="en-US" smtClean="0"/>
              <a:t>Bringing varying renewable energy sources like wind, solar and biogas into a system like this (especially from multiple sources) is very challenging.  </a:t>
            </a:r>
          </a:p>
        </p:txBody>
      </p:sp>
      <p:sp>
        <p:nvSpPr>
          <p:cNvPr id="4" name="Slide Number Placeholder 3"/>
          <p:cNvSpPr>
            <a:spLocks noGrp="1"/>
          </p:cNvSpPr>
          <p:nvPr>
            <p:ph type="sldNum" sz="quarter" idx="5"/>
          </p:nvPr>
        </p:nvSpPr>
        <p:spPr/>
        <p:txBody>
          <a:bodyPr/>
          <a:lstStyle/>
          <a:p>
            <a:pPr>
              <a:defRPr/>
            </a:pPr>
            <a:fld id="{800B4915-EC63-4177-B4C2-5DC5F2FA5D9C}" type="slidenum">
              <a:rPr lang="en-US" smtClean="0"/>
              <a:pPr>
                <a:defRPr/>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KATIE</a:t>
            </a:r>
          </a:p>
          <a:p>
            <a:r>
              <a:rPr lang="en-US" smtClean="0"/>
              <a:t>A smart grid makes renewable energy from multiple sources more efficient and reliable.  If it’s dark outside and the wind is blowing, the smart grid knows to pull the wind.  It can manage the varying availability of renewable energy sources.  It manages the </a:t>
            </a:r>
            <a:r>
              <a:rPr lang="en-US" b="1" smtClean="0"/>
              <a:t>SUPPLY.</a:t>
            </a:r>
            <a:endParaRPr lang="en-US" smtClean="0"/>
          </a:p>
          <a:p>
            <a:endParaRPr lang="en-US" smtClean="0"/>
          </a:p>
          <a:p>
            <a:r>
              <a:rPr lang="en-US" smtClean="0"/>
              <a:t>But that’s not all!  A smart grid allows for </a:t>
            </a:r>
            <a:r>
              <a:rPr lang="en-US" b="1" smtClean="0"/>
              <a:t>two-way</a:t>
            </a:r>
            <a:r>
              <a:rPr lang="en-US" smtClean="0"/>
              <a:t> communication within the grid, so it also manages the </a:t>
            </a:r>
            <a:r>
              <a:rPr lang="en-US" b="1" smtClean="0"/>
              <a:t>DEMAND</a:t>
            </a:r>
            <a:r>
              <a:rPr lang="en-US" smtClean="0"/>
              <a:t>.  When everyone gets home from work and school, they start using lights, turn on the microwave, the radio, etc.  Demand increases.  Instead of supplying more energy to meet this peak demand, a smart grid decreases the demand from non-essential energy pulls.  For example, at New Belgium, the smart grid can be programmed to know it’s okay to shut off our HVAC or our chillers during that short peak demand.  </a:t>
            </a:r>
          </a:p>
        </p:txBody>
      </p:sp>
      <p:sp>
        <p:nvSpPr>
          <p:cNvPr id="4" name="Slide Number Placeholder 3"/>
          <p:cNvSpPr>
            <a:spLocks noGrp="1"/>
          </p:cNvSpPr>
          <p:nvPr>
            <p:ph type="sldNum" sz="quarter" idx="5"/>
          </p:nvPr>
        </p:nvSpPr>
        <p:spPr/>
        <p:txBody>
          <a:bodyPr/>
          <a:lstStyle/>
          <a:p>
            <a:pPr>
              <a:defRPr/>
            </a:pPr>
            <a:fld id="{545B5AC8-3748-4009-9E0A-04A6C51603EF}" type="slidenum">
              <a:rPr lang="en-US" smtClean="0"/>
              <a:pPr>
                <a:defRPr/>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91542B6-46F7-4ACE-AA29-224D17665D5C}" type="slidenum">
              <a:rPr lang="en-US" smtClean="0"/>
              <a:pPr fontAlgn="base">
                <a:spcBef>
                  <a:spcPct val="0"/>
                </a:spcBef>
                <a:spcAft>
                  <a:spcPct val="0"/>
                </a:spcAft>
                <a:defRPr/>
              </a:pPr>
              <a:t>54</a:t>
            </a:fld>
            <a:endParaRPr lang="en-US" smtClean="0"/>
          </a:p>
        </p:txBody>
      </p:sp>
      <p:sp>
        <p:nvSpPr>
          <p:cNvPr id="123907" name="Rectangle 2"/>
          <p:cNvSpPr>
            <a:spLocks noGrp="1" noRot="1" noChangeAspect="1" noChangeArrowheads="1" noTextEdit="1"/>
          </p:cNvSpPr>
          <p:nvPr>
            <p:ph type="sldImg"/>
          </p:nvPr>
        </p:nvSpPr>
        <p:spPr bwMode="auto">
          <a:xfrm>
            <a:off x="1987550" y="684213"/>
            <a:ext cx="2884488" cy="2163762"/>
          </a:xfrm>
          <a:noFill/>
          <a:ln>
            <a:solidFill>
              <a:srgbClr val="000000"/>
            </a:solidFill>
            <a:miter lim="800000"/>
            <a:headEnd/>
            <a:tailEnd/>
          </a:ln>
        </p:spPr>
      </p:sp>
      <p:sp>
        <p:nvSpPr>
          <p:cNvPr id="68611" name="Rectangle 3"/>
          <p:cNvSpPr>
            <a:spLocks noGrp="1" noChangeArrowheads="1"/>
          </p:cNvSpPr>
          <p:nvPr>
            <p:ph type="body" idx="1"/>
          </p:nvPr>
        </p:nvSpPr>
        <p:spPr>
          <a:xfrm>
            <a:off x="685800" y="3297238"/>
            <a:ext cx="5487988" cy="5621337"/>
          </a:xfrm>
        </p:spPr>
        <p:txBody>
          <a:bodyPr>
            <a:normAutofit lnSpcReduction="10000"/>
          </a:bodyPr>
          <a:lstStyle/>
          <a:p>
            <a:pPr>
              <a:defRPr/>
            </a:pPr>
            <a:endParaRPr lang="en-US" sz="1800"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p:spPr>
      </p:sp>
      <p:sp>
        <p:nvSpPr>
          <p:cNvPr id="124931" name="Notes Placeholder 2"/>
          <p:cNvSpPr>
            <a:spLocks noGrp="1"/>
          </p:cNvSpPr>
          <p:nvPr>
            <p:ph type="body" idx="1"/>
          </p:nvPr>
        </p:nvSpPr>
        <p:spPr bwMode="auto">
          <a:noFill/>
        </p:spPr>
        <p:txBody>
          <a:bodyPr wrap="square" numCol="1" anchor="t" anchorCtr="0" compatLnSpc="1">
            <a:prstTxWarp prst="textNoShape">
              <a:avLst/>
            </a:prstTxWarp>
          </a:bodyPr>
          <a:lstStyle/>
          <a:p>
            <a:pPr defTabSz="455613"/>
            <a:endParaRPr lang="en-US" smtClean="0"/>
          </a:p>
        </p:txBody>
      </p:sp>
      <p:sp>
        <p:nvSpPr>
          <p:cNvPr id="4" name="Slide Number Placeholder 3"/>
          <p:cNvSpPr>
            <a:spLocks noGrp="1"/>
          </p:cNvSpPr>
          <p:nvPr>
            <p:ph type="sldNum" sz="quarter" idx="5"/>
          </p:nvPr>
        </p:nvSpPr>
        <p:spPr/>
        <p:txBody>
          <a:bodyPr/>
          <a:lstStyle/>
          <a:p>
            <a:pPr>
              <a:defRPr/>
            </a:pPr>
            <a:fld id="{59C2E1C9-0435-4775-BBEF-F04DC4BF952C}" type="slidenum">
              <a:rPr lang="en-US" smtClean="0"/>
              <a:pPr>
                <a:defRPr/>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p:spPr>
      </p:sp>
      <p:sp>
        <p:nvSpPr>
          <p:cNvPr id="125955" name="Notes Placeholder 2"/>
          <p:cNvSpPr>
            <a:spLocks noGrp="1"/>
          </p:cNvSpPr>
          <p:nvPr>
            <p:ph type="body" idx="1"/>
          </p:nvPr>
        </p:nvSpPr>
        <p:spPr bwMode="auto">
          <a:noFill/>
        </p:spPr>
        <p:txBody>
          <a:bodyPr wrap="square" numCol="1" anchor="t" anchorCtr="0" compatLnSpc="1">
            <a:prstTxWarp prst="textNoShape">
              <a:avLst/>
            </a:prstTxWarp>
          </a:bodyPr>
          <a:lstStyle/>
          <a:p>
            <a:pPr defTabSz="455613"/>
            <a:endParaRPr lang="en-US" smtClean="0"/>
          </a:p>
        </p:txBody>
      </p:sp>
      <p:sp>
        <p:nvSpPr>
          <p:cNvPr id="4" name="Slide Number Placeholder 3"/>
          <p:cNvSpPr>
            <a:spLocks noGrp="1"/>
          </p:cNvSpPr>
          <p:nvPr>
            <p:ph type="sldNum" sz="quarter" idx="5"/>
          </p:nvPr>
        </p:nvSpPr>
        <p:spPr/>
        <p:txBody>
          <a:bodyPr/>
          <a:lstStyle/>
          <a:p>
            <a:pPr>
              <a:defRPr/>
            </a:pPr>
            <a:fld id="{5AD95138-94A5-430A-B480-6B2E25D585E7}" type="slidenum">
              <a:rPr lang="en-US" smtClean="0"/>
              <a:pPr>
                <a:defRPr/>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p:spPr>
      </p:sp>
      <p:sp>
        <p:nvSpPr>
          <p:cNvPr id="126979" name="Notes Placeholder 2"/>
          <p:cNvSpPr>
            <a:spLocks noGrp="1"/>
          </p:cNvSpPr>
          <p:nvPr>
            <p:ph type="body" idx="1"/>
          </p:nvPr>
        </p:nvSpPr>
        <p:spPr bwMode="auto">
          <a:noFill/>
        </p:spPr>
        <p:txBody>
          <a:bodyPr wrap="square" numCol="1" anchor="t" anchorCtr="0" compatLnSpc="1">
            <a:prstTxWarp prst="textNoShape">
              <a:avLst/>
            </a:prstTxWarp>
          </a:bodyPr>
          <a:lstStyle/>
          <a:p>
            <a:pPr defTabSz="455613"/>
            <a:endParaRPr lang="en-US" smtClean="0"/>
          </a:p>
        </p:txBody>
      </p:sp>
      <p:sp>
        <p:nvSpPr>
          <p:cNvPr id="4" name="Slide Number Placeholder 3"/>
          <p:cNvSpPr>
            <a:spLocks noGrp="1"/>
          </p:cNvSpPr>
          <p:nvPr>
            <p:ph type="sldNum" sz="quarter" idx="5"/>
          </p:nvPr>
        </p:nvSpPr>
        <p:spPr/>
        <p:txBody>
          <a:bodyPr/>
          <a:lstStyle/>
          <a:p>
            <a:pPr>
              <a:defRPr/>
            </a:pPr>
            <a:fld id="{EF6AA550-2417-4BE9-AA1E-9DED8E086B9B}" type="slidenum">
              <a:rPr lang="en-US" smtClean="0"/>
              <a:pPr>
                <a:defRPr/>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p:spPr>
      </p:sp>
      <p:sp>
        <p:nvSpPr>
          <p:cNvPr id="12800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ea typeface="MS PGothic" pitchFamily="34" charset="-128"/>
              </a:rPr>
              <a:t>KATIE:</a:t>
            </a:r>
          </a:p>
          <a:p>
            <a:r>
              <a:rPr lang="en-US" smtClean="0">
                <a:ea typeface="MS PGothic" pitchFamily="34" charset="-128"/>
              </a:rPr>
              <a:t>ON-SITE POWER GENERATION:  solar</a:t>
            </a:r>
          </a:p>
          <a:p>
            <a:endParaRPr lang="en-US" b="1" smtClean="0">
              <a:ea typeface="MS PGothic" pitchFamily="34" charset="-128"/>
            </a:endParaRPr>
          </a:p>
          <a:p>
            <a:endParaRPr lang="en-US" smtClean="0"/>
          </a:p>
        </p:txBody>
      </p:sp>
      <p:sp>
        <p:nvSpPr>
          <p:cNvPr id="4" name="Slide Number Placeholder 3"/>
          <p:cNvSpPr>
            <a:spLocks noGrp="1"/>
          </p:cNvSpPr>
          <p:nvPr>
            <p:ph type="sldNum" sz="quarter" idx="5"/>
          </p:nvPr>
        </p:nvSpPr>
        <p:spPr/>
        <p:txBody>
          <a:bodyPr/>
          <a:lstStyle/>
          <a:p>
            <a:pPr>
              <a:defRPr/>
            </a:pPr>
            <a:fld id="{D4DFFC26-920A-4493-8B2D-EA2A48C5C904}" type="slidenum">
              <a:rPr lang="en-US" smtClean="0"/>
              <a:pPr>
                <a:defRPr/>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xfrm>
            <a:off x="1938338" y="685800"/>
            <a:ext cx="2982912" cy="2236788"/>
          </a:xfrm>
          <a:noFill/>
          <a:ln>
            <a:solidFill>
              <a:srgbClr val="000000"/>
            </a:solidFill>
            <a:miter lim="800000"/>
            <a:headEnd/>
            <a:tailEnd/>
          </a:ln>
        </p:spPr>
      </p:sp>
      <p:sp>
        <p:nvSpPr>
          <p:cNvPr id="1290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8279A2E0-A324-4072-86E0-4BCA0170B909}" type="slidenum">
              <a:rPr lang="en-US" smtClean="0"/>
              <a:pPr>
                <a:defRPr/>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p:spPr>
      </p:sp>
      <p:sp>
        <p:nvSpPr>
          <p:cNvPr id="130051" name="Notes Placeholder 2"/>
          <p:cNvSpPr>
            <a:spLocks noGrp="1"/>
          </p:cNvSpPr>
          <p:nvPr>
            <p:ph type="body" idx="1"/>
          </p:nvPr>
        </p:nvSpPr>
        <p:spPr bwMode="auto">
          <a:noFill/>
        </p:spPr>
        <p:txBody>
          <a:bodyPr wrap="square" numCol="1" anchor="t" anchorCtr="0" compatLnSpc="1">
            <a:prstTxWarp prst="textNoShape">
              <a:avLst/>
            </a:prstTxWarp>
          </a:bodyPr>
          <a:lstStyle/>
          <a:p>
            <a:pPr defTabSz="455613"/>
            <a:endParaRPr lang="en-US" smtClean="0"/>
          </a:p>
        </p:txBody>
      </p:sp>
      <p:sp>
        <p:nvSpPr>
          <p:cNvPr id="4" name="Slide Number Placeholder 3"/>
          <p:cNvSpPr>
            <a:spLocks noGrp="1"/>
          </p:cNvSpPr>
          <p:nvPr>
            <p:ph type="sldNum" sz="quarter" idx="5"/>
          </p:nvPr>
        </p:nvSpPr>
        <p:spPr/>
        <p:txBody>
          <a:bodyPr/>
          <a:lstStyle/>
          <a:p>
            <a:pPr>
              <a:defRPr/>
            </a:pPr>
            <a:fld id="{D45BD3F3-349F-469C-B64A-3A57E6EF782B}" type="slidenum">
              <a:rPr lang="en-US" smtClean="0"/>
              <a:pPr>
                <a:defRPr/>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p:spPr>
      </p:sp>
      <p:sp>
        <p:nvSpPr>
          <p:cNvPr id="1310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37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672D0E-0F31-47D3-9862-F9C6556F1469}" type="slidenum">
              <a:rPr lang="en-US" smtClean="0"/>
              <a:pPr fontAlgn="base">
                <a:spcBef>
                  <a:spcPct val="0"/>
                </a:spcBef>
                <a:spcAft>
                  <a:spcPct val="0"/>
                </a:spcAft>
                <a:defRPr/>
              </a:pPr>
              <a:t>61</a:t>
            </a:fld>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031"/>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9922C2-B8E0-46BF-AF76-5C8765FB262A}" type="slidenum">
              <a:rPr lang="en-US" smtClean="0"/>
              <a:pPr fontAlgn="base">
                <a:spcBef>
                  <a:spcPct val="0"/>
                </a:spcBef>
                <a:spcAft>
                  <a:spcPct val="0"/>
                </a:spcAft>
                <a:defRPr/>
              </a:pPr>
              <a:t>62</a:t>
            </a:fld>
            <a:endParaRPr lang="en-US" smtClean="0"/>
          </a:p>
        </p:txBody>
      </p:sp>
      <p:sp>
        <p:nvSpPr>
          <p:cNvPr id="13209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3210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p:spPr>
      </p:sp>
      <p:sp>
        <p:nvSpPr>
          <p:cNvPr id="133123" name="Notes Placeholder 2"/>
          <p:cNvSpPr>
            <a:spLocks noGrp="1"/>
          </p:cNvSpPr>
          <p:nvPr>
            <p:ph type="body" idx="1"/>
          </p:nvPr>
        </p:nvSpPr>
        <p:spPr bwMode="auto">
          <a:noFill/>
        </p:spPr>
        <p:txBody>
          <a:bodyPr wrap="square" numCol="1" anchor="t" anchorCtr="0" compatLnSpc="1">
            <a:prstTxWarp prst="textNoShape">
              <a:avLst/>
            </a:prstTxWarp>
          </a:bodyPr>
          <a:lstStyle/>
          <a:p>
            <a:pPr defTabSz="455613"/>
            <a:endParaRPr lang="en-US" smtClean="0"/>
          </a:p>
        </p:txBody>
      </p:sp>
      <p:sp>
        <p:nvSpPr>
          <p:cNvPr id="4" name="Slide Number Placeholder 3"/>
          <p:cNvSpPr>
            <a:spLocks noGrp="1"/>
          </p:cNvSpPr>
          <p:nvPr>
            <p:ph type="sldNum" sz="quarter" idx="5"/>
          </p:nvPr>
        </p:nvSpPr>
        <p:spPr/>
        <p:txBody>
          <a:bodyPr/>
          <a:lstStyle/>
          <a:p>
            <a:pPr>
              <a:defRPr/>
            </a:pPr>
            <a:fld id="{B4A3F079-A217-4E34-81BE-13E0AAECE7DA}" type="slidenum">
              <a:rPr lang="en-US" smtClean="0"/>
              <a:pPr>
                <a:defRPr/>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p:spPr>
      </p:sp>
      <p:sp>
        <p:nvSpPr>
          <p:cNvPr id="1341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57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A570A4-5D01-4FDA-9F93-4252D19314D9}" type="slidenum">
              <a:rPr lang="en-US" smtClean="0"/>
              <a:pPr fontAlgn="base">
                <a:spcBef>
                  <a:spcPct val="0"/>
                </a:spcBef>
                <a:spcAft>
                  <a:spcPct val="0"/>
                </a:spcAft>
                <a:defRPr/>
              </a:pPr>
              <a:t>64</a:t>
            </a:fld>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p:spPr>
      </p:sp>
      <p:sp>
        <p:nvSpPr>
          <p:cNvPr id="1351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68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217FB61-F64C-46AA-A061-05A9A83BE972}" type="slidenum">
              <a:rPr lang="en-US" smtClean="0"/>
              <a:pPr fontAlgn="base">
                <a:spcBef>
                  <a:spcPct val="0"/>
                </a:spcBef>
                <a:spcAft>
                  <a:spcPct val="0"/>
                </a:spcAft>
                <a:defRPr/>
              </a:pPr>
              <a:t>65</a:t>
            </a:fld>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p:spPr>
      </p:sp>
      <p:sp>
        <p:nvSpPr>
          <p:cNvPr id="1361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D93D60-D8A6-47BB-AB4B-B5FDDEFA9FD1}" type="slidenum">
              <a:rPr lang="en-US" smtClean="0"/>
              <a:pPr fontAlgn="base">
                <a:spcBef>
                  <a:spcPct val="0"/>
                </a:spcBef>
                <a:spcAft>
                  <a:spcPct val="0"/>
                </a:spcAft>
                <a:defRPr/>
              </a:pPr>
              <a:t>66</a:t>
            </a:fld>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p:spPr>
      </p:sp>
      <p:sp>
        <p:nvSpPr>
          <p:cNvPr id="1372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88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7532690-E1A9-4B94-8BC9-C72E479D2441}" type="slidenum">
              <a:rPr lang="en-US" smtClean="0"/>
              <a:pPr fontAlgn="base">
                <a:spcBef>
                  <a:spcPct val="0"/>
                </a:spcBef>
                <a:spcAft>
                  <a:spcPct val="0"/>
                </a:spcAft>
                <a:defRPr/>
              </a:pPr>
              <a:t>67</a:t>
            </a:fld>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p:spPr>
      </p:sp>
      <p:sp>
        <p:nvSpPr>
          <p:cNvPr id="138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98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C125FB-C706-4765-8C80-F70723BD83E0}" type="slidenum">
              <a:rPr lang="en-US" smtClean="0"/>
              <a:pPr fontAlgn="base">
                <a:spcBef>
                  <a:spcPct val="0"/>
                </a:spcBef>
                <a:spcAft>
                  <a:spcPct val="0"/>
                </a:spcAft>
                <a:defRPr/>
              </a:pPr>
              <a:t>68</a:t>
            </a:fld>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p:spPr>
      </p:sp>
      <p:sp>
        <p:nvSpPr>
          <p:cNvPr id="1392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819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0C0857-708A-4ACB-88FD-D9D3A50CE954}" type="slidenum">
              <a:rPr lang="en-US" smtClean="0"/>
              <a:pPr fontAlgn="base">
                <a:spcBef>
                  <a:spcPct val="0"/>
                </a:spcBef>
                <a:spcAft>
                  <a:spcPct val="0"/>
                </a:spcAft>
                <a:defRPr/>
              </a:pPr>
              <a:t>69</a:t>
            </a:fld>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59E4CA-7957-4C8F-A134-F86DD23DDE48}" type="slidenum">
              <a:rPr lang="en-US" smtClean="0">
                <a:latin typeface="Times New Roman" pitchFamily="18" charset="0"/>
              </a:rPr>
              <a:pPr fontAlgn="base">
                <a:spcBef>
                  <a:spcPct val="0"/>
                </a:spcBef>
                <a:spcAft>
                  <a:spcPct val="0"/>
                </a:spcAft>
                <a:defRPr/>
              </a:pPr>
              <a:t>70</a:t>
            </a:fld>
            <a:endParaRPr lang="en-US" smtClean="0">
              <a:latin typeface="Times New Roman" pitchFamily="18" charset="0"/>
            </a:endParaRPr>
          </a:p>
        </p:txBody>
      </p:sp>
      <p:sp>
        <p:nvSpPr>
          <p:cNvPr id="1402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0292" name="Rectangle 3"/>
          <p:cNvSpPr>
            <a:spLocks noGrp="1" noChangeArrowheads="1"/>
          </p:cNvSpPr>
          <p:nvPr>
            <p:ph type="body" idx="1"/>
          </p:nvPr>
        </p:nvSpPr>
        <p:spPr bwMode="auto">
          <a:xfrm>
            <a:off x="381000" y="4343400"/>
            <a:ext cx="6096000" cy="4114800"/>
          </a:xfrm>
          <a:noFill/>
        </p:spPr>
        <p:txBody>
          <a:bodyPr wrap="square" numCol="1" anchor="t" anchorCtr="0" compatLnSpc="1">
            <a:prstTxWarp prst="textNoShape">
              <a:avLst/>
            </a:prstTxWarp>
          </a:bodyPr>
          <a:lstStyle/>
          <a:p>
            <a:pPr eaLnBrk="1" hangingPunct="1">
              <a:spcBef>
                <a:spcPct val="0"/>
              </a:spcBef>
            </a:pPr>
            <a:endParaRPr lang="en-US" smtClean="0">
              <a:latin typeface="Proforma-Book"/>
              <a:cs typeface="Times New Roman" pitchFamily="18"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p:spPr>
      </p:sp>
      <p:sp>
        <p:nvSpPr>
          <p:cNvPr id="1413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latin typeface="Times New Roman" pitchFamily="18" charset="0"/>
            </a:endParaRPr>
          </a:p>
        </p:txBody>
      </p:sp>
      <p:sp>
        <p:nvSpPr>
          <p:cNvPr id="839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D5BD51E-15DA-45E5-A44B-A901DF9058A4}" type="slidenum">
              <a:rPr lang="en-US" smtClean="0">
                <a:latin typeface="Times New Roman" pitchFamily="18" charset="0"/>
              </a:rPr>
              <a:pPr fontAlgn="base">
                <a:spcBef>
                  <a:spcPct val="0"/>
                </a:spcBef>
                <a:spcAft>
                  <a:spcPct val="0"/>
                </a:spcAft>
                <a:defRPr/>
              </a:pPr>
              <a:t>71</a:t>
            </a:fld>
            <a:endParaRPr lang="en-US" smtClean="0">
              <a:latin typeface="Times New Roman" pitchFamily="18"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xfrm>
            <a:off x="1938338" y="685800"/>
            <a:ext cx="2982912" cy="2236788"/>
          </a:xfrm>
          <a:noFill/>
          <a:ln>
            <a:solidFill>
              <a:srgbClr val="000000"/>
            </a:solidFill>
            <a:miter lim="800000"/>
            <a:headEnd/>
            <a:tailEnd/>
          </a:ln>
        </p:spPr>
      </p:sp>
      <p:sp>
        <p:nvSpPr>
          <p:cNvPr id="3" name="Notes Placeholder 2"/>
          <p:cNvSpPr>
            <a:spLocks noGrp="1"/>
          </p:cNvSpPr>
          <p:nvPr>
            <p:ph type="body" idx="1"/>
          </p:nvPr>
        </p:nvSpPr>
        <p:spPr/>
        <p:txBody>
          <a:bodyPr>
            <a:normAutofit fontScale="92500"/>
          </a:bodyPr>
          <a:lstStyle/>
          <a:p>
            <a:pPr>
              <a:defRPr/>
            </a:pPr>
            <a:endParaRPr lang="en-US" dirty="0"/>
          </a:p>
        </p:txBody>
      </p:sp>
      <p:sp>
        <p:nvSpPr>
          <p:cNvPr id="4" name="Slide Number Placeholder 3"/>
          <p:cNvSpPr>
            <a:spLocks noGrp="1"/>
          </p:cNvSpPr>
          <p:nvPr>
            <p:ph type="sldNum" sz="quarter" idx="5"/>
          </p:nvPr>
        </p:nvSpPr>
        <p:spPr/>
        <p:txBody>
          <a:bodyPr/>
          <a:lstStyle/>
          <a:p>
            <a:pPr>
              <a:defRPr/>
            </a:pPr>
            <a:fld id="{A2D9943B-98FA-4E7F-90B4-F7C60CF28CD7}" type="slidenum">
              <a:rPr lang="en-US" smtClean="0"/>
              <a:pPr>
                <a:defRPr/>
              </a:pPr>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CA3283-3F51-4331-8D10-353384A070B7}" type="slidenum">
              <a:rPr lang="en-US" smtClean="0">
                <a:latin typeface="Times New Roman" pitchFamily="18" charset="0"/>
              </a:rPr>
              <a:pPr fontAlgn="base">
                <a:spcBef>
                  <a:spcPct val="0"/>
                </a:spcBef>
                <a:spcAft>
                  <a:spcPct val="0"/>
                </a:spcAft>
                <a:defRPr/>
              </a:pPr>
              <a:t>73</a:t>
            </a:fld>
            <a:endParaRPr lang="en-US" smtClean="0">
              <a:latin typeface="Times New Roman" pitchFamily="18" charset="0"/>
            </a:endParaRPr>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3364" name="Rectangle 3"/>
          <p:cNvSpPr>
            <a:spLocks noGrp="1" noChangeArrowheads="1"/>
          </p:cNvSpPr>
          <p:nvPr>
            <p:ph type="body" idx="1"/>
          </p:nvPr>
        </p:nvSpPr>
        <p:spPr bwMode="auto">
          <a:xfrm>
            <a:off x="381000" y="4343400"/>
            <a:ext cx="6096000" cy="4114800"/>
          </a:xfrm>
          <a:noFill/>
        </p:spPr>
        <p:txBody>
          <a:bodyPr wrap="square" numCol="1" anchor="t" anchorCtr="0" compatLnSpc="1">
            <a:prstTxWarp prst="textNoShape">
              <a:avLst/>
            </a:prstTxWarp>
          </a:bodyPr>
          <a:lstStyle/>
          <a:p>
            <a:pPr eaLnBrk="1" hangingPunct="1">
              <a:spcBef>
                <a:spcPct val="0"/>
              </a:spcBef>
            </a:pPr>
            <a:endParaRPr lang="en-US" smtClean="0">
              <a:latin typeface="Proforma-Book"/>
              <a:cs typeface="Times New Roman" pitchFamily="18"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0AADE6-3E26-4F81-AD59-15CB85100CF1}" type="slidenum">
              <a:rPr lang="en-US" smtClean="0">
                <a:latin typeface="Times New Roman" pitchFamily="18" charset="0"/>
              </a:rPr>
              <a:pPr fontAlgn="base">
                <a:spcBef>
                  <a:spcPct val="0"/>
                </a:spcBef>
                <a:spcAft>
                  <a:spcPct val="0"/>
                </a:spcAft>
                <a:defRPr/>
              </a:pPr>
              <a:t>74</a:t>
            </a:fld>
            <a:endParaRPr lang="en-US" smtClean="0">
              <a:latin typeface="Times New Roman" pitchFamily="18" charset="0"/>
            </a:endParaRPr>
          </a:p>
        </p:txBody>
      </p:sp>
      <p:sp>
        <p:nvSpPr>
          <p:cNvPr id="144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4388" name="Rectangle 3"/>
          <p:cNvSpPr>
            <a:spLocks noGrp="1" noChangeArrowheads="1"/>
          </p:cNvSpPr>
          <p:nvPr>
            <p:ph type="body" idx="1"/>
          </p:nvPr>
        </p:nvSpPr>
        <p:spPr bwMode="auto">
          <a:xfrm>
            <a:off x="381000" y="4343400"/>
            <a:ext cx="6096000" cy="4114800"/>
          </a:xfrm>
          <a:noFill/>
        </p:spPr>
        <p:txBody>
          <a:bodyPr wrap="square" numCol="1" anchor="t" anchorCtr="0" compatLnSpc="1">
            <a:prstTxWarp prst="textNoShape">
              <a:avLst/>
            </a:prstTxWarp>
          </a:bodyPr>
          <a:lstStyle/>
          <a:p>
            <a:pPr eaLnBrk="1" hangingPunct="1">
              <a:spcBef>
                <a:spcPct val="0"/>
              </a:spcBef>
            </a:pPr>
            <a:endParaRPr lang="en-US" smtClean="0">
              <a:latin typeface="Proforma-Book"/>
              <a:cs typeface="Times New Roman" pitchFamily="18" charset="0"/>
            </a:endParaRPr>
          </a:p>
          <a:p>
            <a:pPr eaLnBrk="1" hangingPunct="1">
              <a:spcBef>
                <a:spcPct val="0"/>
              </a:spcBef>
            </a:pPr>
            <a:endParaRPr lang="en-US" smtClean="0">
              <a:latin typeface="Proforma-Book"/>
              <a:cs typeface="Times New Roman" pitchFamily="18" charset="0"/>
            </a:endParaRPr>
          </a:p>
          <a:p>
            <a:pPr eaLnBrk="1" hangingPunct="1">
              <a:spcBef>
                <a:spcPct val="0"/>
              </a:spcBef>
            </a:pPr>
            <a:endParaRPr lang="en-US" smtClean="0">
              <a:latin typeface="Proforma-Book"/>
              <a:cs typeface="Times New Roman" pitchFamily="18" charset="0"/>
            </a:endParaRPr>
          </a:p>
          <a:p>
            <a:pPr eaLnBrk="1" hangingPunct="1">
              <a:spcBef>
                <a:spcPct val="0"/>
              </a:spcBef>
            </a:pPr>
            <a:endParaRPr lang="en-US" smtClean="0">
              <a:latin typeface="Proforma-Book"/>
              <a:cs typeface="Times New Roman" pitchFamily="18" charset="0"/>
            </a:endParaRPr>
          </a:p>
          <a:p>
            <a:pPr eaLnBrk="1" hangingPunct="1">
              <a:spcBef>
                <a:spcPct val="0"/>
              </a:spcBef>
            </a:pPr>
            <a:endParaRPr lang="en-US" smtClean="0">
              <a:latin typeface="Proforma-Book"/>
              <a:cs typeface="Times New Roman" pitchFamily="18"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p:spPr>
      </p:sp>
      <p:sp>
        <p:nvSpPr>
          <p:cNvPr id="1454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latin typeface="Times New Roman" pitchFamily="18" charset="0"/>
            </a:endParaRPr>
          </a:p>
        </p:txBody>
      </p:sp>
      <p:sp>
        <p:nvSpPr>
          <p:cNvPr id="870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19774F-E12F-4C93-8574-D7EFF47A8323}" type="slidenum">
              <a:rPr lang="en-US" smtClean="0">
                <a:latin typeface="Times New Roman" pitchFamily="18" charset="0"/>
              </a:rPr>
              <a:pPr fontAlgn="base">
                <a:spcBef>
                  <a:spcPct val="0"/>
                </a:spcBef>
                <a:spcAft>
                  <a:spcPct val="0"/>
                </a:spcAft>
                <a:defRPr/>
              </a:pPr>
              <a:t>75</a:t>
            </a:fld>
            <a:endParaRPr lang="en-US" smtClean="0">
              <a:latin typeface="Times New Roman" pitchFamily="18"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p:spPr>
      </p:sp>
      <p:sp>
        <p:nvSpPr>
          <p:cNvPr id="146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01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1EB8678-0454-4CF8-A130-45EBF7B3EC8A}" type="slidenum">
              <a:rPr lang="en-US" smtClean="0"/>
              <a:pPr fontAlgn="base">
                <a:spcBef>
                  <a:spcPct val="0"/>
                </a:spcBef>
                <a:spcAft>
                  <a:spcPct val="0"/>
                </a:spcAft>
                <a:defRPr/>
              </a:pPr>
              <a:t>76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A1F229D-0502-4E6B-8D49-A3B77222BAAA}" type="datetimeFigureOut">
              <a:rPr lang="en-US"/>
              <a:pPr>
                <a:defRPr/>
              </a:pPr>
              <a:t>6/26/2010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6618CE-40DD-4675-8FED-3F79C48F8D9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EB2EAE9-0F7B-403C-8960-7CAECFF4770D}" type="datetimeFigureOut">
              <a:rPr lang="en-US"/>
              <a:pPr>
                <a:defRPr/>
              </a:pPr>
              <a:t>6/26/2010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9B62484-AF6D-477D-AD1C-CC12BD18999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A663620-7452-4DE8-95E3-4272D5C515A4}" type="datetimeFigureOut">
              <a:rPr lang="en-US"/>
              <a:pPr>
                <a:defRPr/>
              </a:pPr>
              <a:t>6/26/2010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C2E1DE3-7769-4B3B-8093-04D4EAAC03A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BC2B5B4-0E71-4EF2-8E14-C3C4B86F47E9}" type="datetimeFigureOut">
              <a:rPr lang="en-US"/>
              <a:pPr>
                <a:defRPr/>
              </a:pPr>
              <a:t>6/26/2010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990942D-1FEA-46BA-8550-AB384BB88D0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D4CAFBF-7950-4134-A44D-E2EA1051B628}" type="datetimeFigureOut">
              <a:rPr lang="en-US"/>
              <a:pPr>
                <a:defRPr/>
              </a:pPr>
              <a:t>6/26/2010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961AED6-E396-45AD-8224-8B34B6E7E23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B4418BA-D983-47DA-90D6-D2EC38456B95}" type="datetimeFigureOut">
              <a:rPr lang="en-US"/>
              <a:pPr>
                <a:defRPr/>
              </a:pPr>
              <a:t>6/26/2010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3018D75-16C1-4AE4-9346-470E1B2101A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C34B75F-21DF-4B1E-8FB2-3523E8AC7F65}" type="datetimeFigureOut">
              <a:rPr lang="en-US"/>
              <a:pPr>
                <a:defRPr/>
              </a:pPr>
              <a:t>6/26/2010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E4614C8-0D8F-4960-87C1-7F38F83754E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ED9C3D4-ABB2-4513-B9EF-E238F2931A62}" type="datetimeFigureOut">
              <a:rPr lang="en-US"/>
              <a:pPr>
                <a:defRPr/>
              </a:pPr>
              <a:t>6/26/2010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239D1F7-6986-4799-803E-5E3C1A68FBF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31825ED-432D-4DC2-B3AF-8BAB55851EE3}" type="datetimeFigureOut">
              <a:rPr lang="en-US"/>
              <a:pPr>
                <a:defRPr/>
              </a:pPr>
              <a:t>6/26/2010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EEAE845-557F-4094-8D32-0B304883D49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43145A4-4211-45E1-B99C-9660F3B84FC7}" type="datetimeFigureOut">
              <a:rPr lang="en-US"/>
              <a:pPr>
                <a:defRPr/>
              </a:pPr>
              <a:t>6/26/2010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3A7DF9B-C520-4605-B6D8-B3CD7F62F18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0F1FCC3-F3F0-4CD0-B6B8-D8E639453194}" type="datetimeFigureOut">
              <a:rPr lang="en-US"/>
              <a:pPr>
                <a:defRPr/>
              </a:pPr>
              <a:t>6/26/2010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1AECE82-C71C-4CA6-9FAA-E47932E22C9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28F02AE-29AD-400D-B711-7D2A4968F8B6}" type="datetimeFigureOut">
              <a:rPr lang="en-US"/>
              <a:pPr>
                <a:defRPr/>
              </a:pPr>
              <a:t>6/26/2010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49C40F5-07B7-44F6-B5F2-5783C1E1F58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6.jpeg"/><Relationship Id="rId4" Type="http://schemas.openxmlformats.org/officeDocument/2006/relationships/image" Target="../media/image21.jpeg"/><Relationship Id="rId9" Type="http://schemas.openxmlformats.org/officeDocument/2006/relationships/hyperlink" Target="http://www.facebook.com/photo.php?pid=2583424&amp;id=6007352619"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26.xml.rels><?xml version="1.0" encoding="UTF-8" standalone="yes"?>
<Relationships xmlns="http://schemas.openxmlformats.org/package/2006/relationships"><Relationship Id="rId3" Type="http://schemas.openxmlformats.org/officeDocument/2006/relationships/hyperlink" Target="http://upload.wikimedia.org/wikipedia/commons/4/45/Blind_monks_examining_an_elephant.jp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jpeg"/><Relationship Id="rId18" Type="http://schemas.openxmlformats.org/officeDocument/2006/relationships/image" Target="../media/image51.jpeg"/><Relationship Id="rId3" Type="http://schemas.openxmlformats.org/officeDocument/2006/relationships/image" Target="../media/image3.jpeg"/><Relationship Id="rId21" Type="http://schemas.openxmlformats.org/officeDocument/2006/relationships/image" Target="../media/image54.jpeg"/><Relationship Id="rId7" Type="http://schemas.openxmlformats.org/officeDocument/2006/relationships/image" Target="../media/image40.jpeg"/><Relationship Id="rId12" Type="http://schemas.openxmlformats.org/officeDocument/2006/relationships/image" Target="../media/image45.jpeg"/><Relationship Id="rId17" Type="http://schemas.openxmlformats.org/officeDocument/2006/relationships/image" Target="../media/image50.jpeg"/><Relationship Id="rId2" Type="http://schemas.openxmlformats.org/officeDocument/2006/relationships/notesSlide" Target="../notesSlides/notesSlide29.xml"/><Relationship Id="rId16" Type="http://schemas.openxmlformats.org/officeDocument/2006/relationships/image" Target="../media/image49.jpeg"/><Relationship Id="rId20" Type="http://schemas.openxmlformats.org/officeDocument/2006/relationships/image" Target="../media/image53.jpeg"/><Relationship Id="rId1" Type="http://schemas.openxmlformats.org/officeDocument/2006/relationships/slideLayout" Target="../slideLayouts/slideLayout1.xml"/><Relationship Id="rId6" Type="http://schemas.openxmlformats.org/officeDocument/2006/relationships/image" Target="../media/image39.jpeg"/><Relationship Id="rId11" Type="http://schemas.openxmlformats.org/officeDocument/2006/relationships/image" Target="../media/image44.jpeg"/><Relationship Id="rId24" Type="http://schemas.openxmlformats.org/officeDocument/2006/relationships/image" Target="../media/image57.jpeg"/><Relationship Id="rId5" Type="http://schemas.openxmlformats.org/officeDocument/2006/relationships/image" Target="../media/image38.jpeg"/><Relationship Id="rId15" Type="http://schemas.openxmlformats.org/officeDocument/2006/relationships/image" Target="../media/image48.jpeg"/><Relationship Id="rId23" Type="http://schemas.openxmlformats.org/officeDocument/2006/relationships/image" Target="../media/image56.jpeg"/><Relationship Id="rId10" Type="http://schemas.openxmlformats.org/officeDocument/2006/relationships/image" Target="../media/image43.jpeg"/><Relationship Id="rId19" Type="http://schemas.openxmlformats.org/officeDocument/2006/relationships/image" Target="../media/image52.jpeg"/><Relationship Id="rId4" Type="http://schemas.openxmlformats.org/officeDocument/2006/relationships/image" Target="../media/image37.jpeg"/><Relationship Id="rId9" Type="http://schemas.openxmlformats.org/officeDocument/2006/relationships/image" Target="../media/image42.jpeg"/><Relationship Id="rId14" Type="http://schemas.openxmlformats.org/officeDocument/2006/relationships/image" Target="../media/image47.jpeg"/><Relationship Id="rId22" Type="http://schemas.openxmlformats.org/officeDocument/2006/relationships/image" Target="../media/image55.jpe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58.jpeg"/></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3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63.jpeg"/><Relationship Id="rId4" Type="http://schemas.openxmlformats.org/officeDocument/2006/relationships/hyperlink" Target="http://www.geosociety.org/meetings/2007/ft_dur.ht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65.jpeg"/><Relationship Id="rId4" Type="http://schemas.openxmlformats.org/officeDocument/2006/relationships/image" Target="../media/image64.jpeg"/></Relationships>
</file>

<file path=ppt/slides/_rels/slide3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3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savethecoloradoriver.org/"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4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80.jpeg"/></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82.jpeg"/><Relationship Id="rId4" Type="http://schemas.openxmlformats.org/officeDocument/2006/relationships/image" Target="../media/image81.jpeg"/></Relationships>
</file>

<file path=ppt/slides/_rels/slide4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3.jpeg"/><Relationship Id="rId7" Type="http://schemas.openxmlformats.org/officeDocument/2006/relationships/diagramColors" Target="../diagrams/colors1.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85.jpeg"/><Relationship Id="rId4" Type="http://schemas.openxmlformats.org/officeDocument/2006/relationships/image" Target="../media/image84.jpeg"/></Relationships>
</file>

<file path=ppt/slides/_rels/slide4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0.xml"/><Relationship Id="rId1" Type="http://schemas.openxmlformats.org/officeDocument/2006/relationships/slideLayout" Target="../slideLayouts/slideLayout1.xml"/><Relationship Id="rId5" Type="http://schemas.openxmlformats.org/officeDocument/2006/relationships/image" Target="../media/image88.jpeg"/><Relationship Id="rId4" Type="http://schemas.openxmlformats.org/officeDocument/2006/relationships/image" Target="../media/image87.jpeg"/></Relationships>
</file>

<file path=ppt/slides/_rels/slide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90.jpeg"/><Relationship Id="rId4" Type="http://schemas.openxmlformats.org/officeDocument/2006/relationships/image" Target="../media/image89.jpeg"/></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png"/></Relationships>
</file>

<file path=ppt/slides/_rels/slide5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95.jpeg"/><Relationship Id="rId4" Type="http://schemas.openxmlformats.org/officeDocument/2006/relationships/image" Target="../media/image94.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99.jpeg"/></Relationships>
</file>

<file path=ppt/slides/_rels/slide5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100.jpeg"/><Relationship Id="rId7" Type="http://schemas.openxmlformats.org/officeDocument/2006/relationships/image" Target="../media/image103.png"/><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image" Target="../media/image102.png"/><Relationship Id="rId5" Type="http://schemas.openxmlformats.org/officeDocument/2006/relationships/hyperlink" Target="http://fortzed.com/index.html" TargetMode="External"/><Relationship Id="rId4" Type="http://schemas.openxmlformats.org/officeDocument/2006/relationships/image" Target="../media/image101.jpeg"/></Relationships>
</file>

<file path=ppt/slides/_rels/slide59.xml.rels><?xml version="1.0" encoding="UTF-8" standalone="yes"?>
<Relationships xmlns="http://schemas.openxmlformats.org/package/2006/relationships"><Relationship Id="rId8" Type="http://schemas.openxmlformats.org/officeDocument/2006/relationships/image" Target="../media/image110.jpeg"/><Relationship Id="rId13" Type="http://schemas.openxmlformats.org/officeDocument/2006/relationships/image" Target="../media/image115.jpeg"/><Relationship Id="rId18" Type="http://schemas.openxmlformats.org/officeDocument/2006/relationships/image" Target="../media/image120.jpeg"/><Relationship Id="rId3" Type="http://schemas.openxmlformats.org/officeDocument/2006/relationships/image" Target="../media/image105.png"/><Relationship Id="rId7" Type="http://schemas.openxmlformats.org/officeDocument/2006/relationships/image" Target="../media/image109.jpeg"/><Relationship Id="rId12" Type="http://schemas.openxmlformats.org/officeDocument/2006/relationships/image" Target="../media/image114.jpeg"/><Relationship Id="rId17" Type="http://schemas.openxmlformats.org/officeDocument/2006/relationships/image" Target="../media/image119.jpeg"/><Relationship Id="rId2" Type="http://schemas.openxmlformats.org/officeDocument/2006/relationships/notesSlide" Target="../notesSlides/notesSlide59.xml"/><Relationship Id="rId16" Type="http://schemas.openxmlformats.org/officeDocument/2006/relationships/image" Target="../media/image118.jpeg"/><Relationship Id="rId20" Type="http://schemas.openxmlformats.org/officeDocument/2006/relationships/image" Target="../media/image122.jpeg"/><Relationship Id="rId1" Type="http://schemas.openxmlformats.org/officeDocument/2006/relationships/slideLayout" Target="../slideLayouts/slideLayout7.xml"/><Relationship Id="rId6" Type="http://schemas.openxmlformats.org/officeDocument/2006/relationships/image" Target="../media/image108.jpeg"/><Relationship Id="rId11" Type="http://schemas.openxmlformats.org/officeDocument/2006/relationships/image" Target="../media/image113.jpeg"/><Relationship Id="rId5" Type="http://schemas.openxmlformats.org/officeDocument/2006/relationships/image" Target="../media/image107.jpeg"/><Relationship Id="rId15" Type="http://schemas.openxmlformats.org/officeDocument/2006/relationships/image" Target="../media/image117.jpeg"/><Relationship Id="rId10" Type="http://schemas.openxmlformats.org/officeDocument/2006/relationships/image" Target="../media/image112.jpeg"/><Relationship Id="rId19" Type="http://schemas.openxmlformats.org/officeDocument/2006/relationships/image" Target="../media/image121.jpeg"/><Relationship Id="rId4" Type="http://schemas.openxmlformats.org/officeDocument/2006/relationships/image" Target="../media/image106.jpeg"/><Relationship Id="rId9" Type="http://schemas.openxmlformats.org/officeDocument/2006/relationships/image" Target="../media/image111.jpeg"/><Relationship Id="rId14" Type="http://schemas.openxmlformats.org/officeDocument/2006/relationships/image" Target="../media/image116.jpeg"/></Relationships>
</file>

<file path=ppt/slides/_rels/slide6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24.jpeg"/></Relationships>
</file>

<file path=ppt/slides/_rels/slide6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127.png"/><Relationship Id="rId4" Type="http://schemas.openxmlformats.org/officeDocument/2006/relationships/hyperlink" Target="http://onepercentfortheplanet.org/index.php"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32.jpeg"/><Relationship Id="rId5" Type="http://schemas.openxmlformats.org/officeDocument/2006/relationships/image" Target="../media/image131.jpeg"/><Relationship Id="rId4" Type="http://schemas.openxmlformats.org/officeDocument/2006/relationships/image" Target="../media/image130.jpeg"/></Relationships>
</file>

<file path=ppt/slides/_rels/slide65.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133.jpe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Microsoft_Office_Excel_97-2003_Worksheet1.xls"/><Relationship Id="rId4" Type="http://schemas.openxmlformats.org/officeDocument/2006/relationships/image" Target="../media/image5.jpeg"/></Relationships>
</file>

<file path=ppt/slides/_rels/slide6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133.jpeg"/><Relationship Id="rId4" Type="http://schemas.openxmlformats.org/officeDocument/2006/relationships/image" Target="../media/image136.png"/></Relationships>
</file>

<file path=ppt/slides/_rels/slide6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143.jpeg"/></Relationships>
</file>

<file path=ppt/slides/_rels/slide76.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3" name="TextBox 2"/>
          <p:cNvSpPr txBox="1"/>
          <p:nvPr/>
        </p:nvSpPr>
        <p:spPr>
          <a:xfrm>
            <a:off x="5638800" y="381000"/>
            <a:ext cx="3276600" cy="1862138"/>
          </a:xfrm>
          <a:prstGeom prst="rect">
            <a:avLst/>
          </a:prstGeom>
          <a:solidFill>
            <a:schemeClr val="accent3">
              <a:lumMod val="75000"/>
              <a:alpha val="85000"/>
            </a:schemeClr>
          </a:solidFill>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en-US" sz="2800" dirty="0">
                <a:solidFill>
                  <a:schemeClr val="bg1">
                    <a:lumMod val="95000"/>
                  </a:schemeClr>
                </a:solidFill>
                <a:effectLst>
                  <a:outerShdw blurRad="38100" dist="38100" dir="2700000" algn="tl">
                    <a:srgbClr val="000000">
                      <a:alpha val="43137"/>
                    </a:srgbClr>
                  </a:outerShdw>
                </a:effectLst>
                <a:latin typeface="Modern No. 20" pitchFamily="18" charset="0"/>
              </a:rPr>
              <a:t>New Belgium</a:t>
            </a:r>
          </a:p>
          <a:p>
            <a:pPr fontAlgn="auto">
              <a:spcBef>
                <a:spcPts val="0"/>
              </a:spcBef>
              <a:spcAft>
                <a:spcPts val="0"/>
              </a:spcAft>
              <a:defRPr/>
            </a:pPr>
            <a:r>
              <a:rPr lang="en-US" sz="2800" dirty="0">
                <a:solidFill>
                  <a:schemeClr val="bg1">
                    <a:lumMod val="95000"/>
                  </a:schemeClr>
                </a:solidFill>
                <a:effectLst>
                  <a:outerShdw blurRad="38100" dist="38100" dir="2700000" algn="tl">
                    <a:srgbClr val="000000">
                      <a:alpha val="43137"/>
                    </a:srgbClr>
                  </a:outerShdw>
                </a:effectLst>
                <a:latin typeface="Modern No. 20" pitchFamily="18" charset="0"/>
              </a:rPr>
              <a:t>Brewing  Company</a:t>
            </a:r>
            <a:endParaRPr lang="en-US" sz="2400" dirty="0">
              <a:solidFill>
                <a:schemeClr val="bg1">
                  <a:lumMod val="95000"/>
                </a:schemeClr>
              </a:solidFill>
              <a:effectLst>
                <a:outerShdw blurRad="38100" dist="38100" dir="2700000" algn="tl">
                  <a:srgbClr val="000000">
                    <a:alpha val="43137"/>
                  </a:srgbClr>
                </a:outerShdw>
              </a:effectLst>
              <a:latin typeface="Modern No. 20" pitchFamily="18" charset="0"/>
            </a:endParaRPr>
          </a:p>
          <a:p>
            <a:pPr algn="r" fontAlgn="auto">
              <a:spcBef>
                <a:spcPts val="0"/>
              </a:spcBef>
              <a:spcAft>
                <a:spcPts val="0"/>
              </a:spcAft>
              <a:defRPr/>
            </a:pPr>
            <a:endParaRPr lang="en-US" sz="1100" dirty="0">
              <a:solidFill>
                <a:schemeClr val="bg1">
                  <a:lumMod val="95000"/>
                </a:schemeClr>
              </a:solidFill>
              <a:effectLst>
                <a:outerShdw blurRad="38100" dist="38100" dir="2700000" algn="tl">
                  <a:srgbClr val="000000">
                    <a:alpha val="43137"/>
                  </a:srgbClr>
                </a:outerShdw>
              </a:effectLst>
              <a:latin typeface="Modern No. 20" pitchFamily="18" charset="0"/>
            </a:endParaRPr>
          </a:p>
          <a:p>
            <a:pPr algn="r" fontAlgn="auto">
              <a:spcBef>
                <a:spcPts val="0"/>
              </a:spcBef>
              <a:spcAft>
                <a:spcPts val="0"/>
              </a:spcAft>
              <a:defRPr/>
            </a:pPr>
            <a:r>
              <a:rPr lang="en-US" sz="2400" dirty="0">
                <a:solidFill>
                  <a:schemeClr val="bg1">
                    <a:lumMod val="95000"/>
                  </a:schemeClr>
                </a:solidFill>
                <a:effectLst>
                  <a:outerShdw blurRad="38100" dist="38100" dir="2700000" algn="tl">
                    <a:srgbClr val="000000">
                      <a:alpha val="43137"/>
                    </a:srgbClr>
                  </a:outerShdw>
                </a:effectLst>
                <a:latin typeface="Modern No. 20" pitchFamily="18" charset="0"/>
              </a:rPr>
              <a:t>The Story of our Sustainability</a:t>
            </a:r>
          </a:p>
        </p:txBody>
      </p:sp>
      <p:sp>
        <p:nvSpPr>
          <p:cNvPr id="4" name="TextBox 3"/>
          <p:cNvSpPr txBox="1"/>
          <p:nvPr/>
        </p:nvSpPr>
        <p:spPr>
          <a:xfrm>
            <a:off x="5486400" y="5791200"/>
            <a:ext cx="2590800" cy="800100"/>
          </a:xfrm>
          <a:prstGeom prst="rect">
            <a:avLst/>
          </a:prstGeom>
          <a:solidFill>
            <a:schemeClr val="accent3">
              <a:lumMod val="75000"/>
              <a:alpha val="85000"/>
            </a:schemeClr>
          </a:solidFill>
          <a:effectLst>
            <a:outerShdw blurRad="50800" dist="38100" dir="2700000" algn="tl" rotWithShape="0">
              <a:prstClr val="black">
                <a:alpha val="40000"/>
              </a:prstClr>
            </a:outerShdw>
          </a:effectLst>
        </p:spPr>
        <p:txBody>
          <a:bodyPr>
            <a:spAutoFit/>
          </a:bodyPr>
          <a:lstStyle/>
          <a:p>
            <a:pPr algn="r" fontAlgn="auto">
              <a:spcBef>
                <a:spcPts val="0"/>
              </a:spcBef>
              <a:spcAft>
                <a:spcPts val="0"/>
              </a:spcAft>
              <a:defRPr/>
            </a:pPr>
            <a:r>
              <a:rPr lang="en-US" sz="2800" dirty="0">
                <a:solidFill>
                  <a:schemeClr val="bg1"/>
                </a:solidFill>
                <a:effectLst>
                  <a:outerShdw blurRad="38100" dist="38100" dir="2700000" algn="tl">
                    <a:srgbClr val="000000">
                      <a:alpha val="43137"/>
                    </a:srgbClr>
                  </a:outerShdw>
                </a:effectLst>
                <a:latin typeface="Modern No. 20" pitchFamily="18" charset="0"/>
              </a:rPr>
              <a:t>Katie Wallace</a:t>
            </a:r>
          </a:p>
          <a:p>
            <a:pPr algn="r" fontAlgn="auto">
              <a:spcBef>
                <a:spcPts val="0"/>
              </a:spcBef>
              <a:spcAft>
                <a:spcPts val="0"/>
              </a:spcAft>
              <a:defRPr/>
            </a:pPr>
            <a:r>
              <a:rPr lang="en-US" dirty="0">
                <a:solidFill>
                  <a:schemeClr val="bg1"/>
                </a:solidFill>
                <a:effectLst>
                  <a:outerShdw blurRad="38100" dist="38100" dir="2700000" algn="tl">
                    <a:srgbClr val="000000">
                      <a:alpha val="43137"/>
                    </a:srgbClr>
                  </a:outerShdw>
                </a:effectLst>
                <a:latin typeface="Modern No. 20" pitchFamily="18" charset="0"/>
              </a:rPr>
              <a:t>Sustainability Specialist</a:t>
            </a:r>
          </a:p>
        </p:txBody>
      </p:sp>
      <p:sp>
        <p:nvSpPr>
          <p:cNvPr id="5" name="TextBox 4"/>
          <p:cNvSpPr txBox="1"/>
          <p:nvPr/>
        </p:nvSpPr>
        <p:spPr>
          <a:xfrm>
            <a:off x="6324600" y="2971800"/>
            <a:ext cx="2819400" cy="1200150"/>
          </a:xfrm>
          <a:prstGeom prst="rect">
            <a:avLst/>
          </a:prstGeom>
          <a:solidFill>
            <a:schemeClr val="accent3">
              <a:lumMod val="75000"/>
              <a:alpha val="85000"/>
            </a:schemeClr>
          </a:solidFill>
          <a:effectLst>
            <a:outerShdw blurRad="50800" dist="38100" dir="2700000" algn="tl" rotWithShape="0">
              <a:prstClr val="black">
                <a:alpha val="40000"/>
              </a:prstClr>
            </a:outerShdw>
          </a:effectLst>
        </p:spPr>
        <p:txBody>
          <a:bodyPr>
            <a:spAutoFit/>
          </a:bodyPr>
          <a:lstStyle/>
          <a:p>
            <a:pPr algn="ctr" fontAlgn="auto">
              <a:spcBef>
                <a:spcPts val="0"/>
              </a:spcBef>
              <a:spcAft>
                <a:spcPts val="0"/>
              </a:spcAft>
              <a:defRPr/>
            </a:pPr>
            <a:r>
              <a:rPr lang="en-US" sz="2400" dirty="0">
                <a:solidFill>
                  <a:schemeClr val="bg1"/>
                </a:solidFill>
                <a:effectLst>
                  <a:outerShdw blurRad="38100" dist="38100" dir="2700000" algn="tl">
                    <a:srgbClr val="000000">
                      <a:alpha val="43137"/>
                    </a:srgbClr>
                  </a:outerShdw>
                </a:effectLst>
                <a:latin typeface="Modern No. 20" pitchFamily="18" charset="0"/>
              </a:rPr>
              <a:t>Master Brewers of America Association</a:t>
            </a:r>
          </a:p>
          <a:p>
            <a:pPr algn="ctr" fontAlgn="auto">
              <a:spcBef>
                <a:spcPts val="0"/>
              </a:spcBef>
              <a:spcAft>
                <a:spcPts val="0"/>
              </a:spcAft>
              <a:defRPr/>
            </a:pPr>
            <a:r>
              <a:rPr lang="en-US" sz="2400" dirty="0">
                <a:solidFill>
                  <a:schemeClr val="bg1"/>
                </a:solidFill>
                <a:effectLst>
                  <a:outerShdw blurRad="38100" dist="38100" dir="2700000" algn="tl">
                    <a:srgbClr val="000000">
                      <a:alpha val="43137"/>
                    </a:srgbClr>
                  </a:outerShdw>
                </a:effectLst>
                <a:latin typeface="Modern No. 20" pitchFamily="18" charset="0"/>
              </a:rPr>
              <a:t>25-June-2010</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 name="TextBox 2"/>
          <p:cNvSpPr txBox="1">
            <a:spLocks noChangeArrowheads="1"/>
          </p:cNvSpPr>
          <p:nvPr/>
        </p:nvSpPr>
        <p:spPr bwMode="auto">
          <a:xfrm rot="300000">
            <a:off x="4791075" y="1201738"/>
            <a:ext cx="3822700" cy="400050"/>
          </a:xfrm>
          <a:prstGeom prst="rect">
            <a:avLst/>
          </a:prstGeom>
          <a:noFill/>
          <a:ln w="9525">
            <a:noFill/>
            <a:miter lim="800000"/>
            <a:headEnd/>
            <a:tailEnd/>
          </a:ln>
        </p:spPr>
        <p:txBody>
          <a:bodyPr>
            <a:spAutoFit/>
          </a:bodyPr>
          <a:lstStyle/>
          <a:p>
            <a:pPr algn="ctr"/>
            <a:r>
              <a:rPr lang="en-US" sz="2000">
                <a:latin typeface="Calibri" pitchFamily="34" charset="0"/>
              </a:rPr>
              <a:t>Sustainable Business Role Model</a:t>
            </a:r>
          </a:p>
        </p:txBody>
      </p:sp>
      <p:sp>
        <p:nvSpPr>
          <p:cNvPr id="4" name="TextBox 3"/>
          <p:cNvSpPr txBox="1">
            <a:spLocks noChangeArrowheads="1"/>
          </p:cNvSpPr>
          <p:nvPr/>
        </p:nvSpPr>
        <p:spPr bwMode="auto">
          <a:xfrm rot="-120000">
            <a:off x="606425" y="3468688"/>
            <a:ext cx="8005763" cy="2170112"/>
          </a:xfrm>
          <a:prstGeom prst="rect">
            <a:avLst/>
          </a:prstGeom>
          <a:noFill/>
          <a:ln w="9525">
            <a:noFill/>
            <a:miter lim="800000"/>
            <a:headEnd/>
            <a:tailEnd/>
          </a:ln>
        </p:spPr>
        <p:txBody>
          <a:bodyPr>
            <a:spAutoFit/>
          </a:bodyPr>
          <a:lstStyle/>
          <a:p>
            <a:pPr algn="ctr"/>
            <a:r>
              <a:rPr lang="en-US" sz="7200" b="1">
                <a:latin typeface="FrankRuehl" pitchFamily="34" charset="-79"/>
                <a:cs typeface="FrankRuehl" pitchFamily="34" charset="-79"/>
              </a:rPr>
              <a:t>SUSTAINABILITY</a:t>
            </a:r>
            <a:r>
              <a:rPr lang="en-US" sz="6300" b="1">
                <a:latin typeface="FrankRuehl" pitchFamily="34" charset="-79"/>
                <a:cs typeface="FrankRuehl" pitchFamily="34" charset="-79"/>
              </a:rPr>
              <a:t>:</a:t>
            </a:r>
          </a:p>
          <a:p>
            <a:pPr algn="ctr"/>
            <a:r>
              <a:rPr lang="en-US" sz="6300" b="1">
                <a:latin typeface="FrankRuehl" pitchFamily="34" charset="-79"/>
                <a:cs typeface="FrankRuehl" pitchFamily="34" charset="-79"/>
              </a:rPr>
              <a:t>What does this mean?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1"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kwallace\AppData\Local\Microsoft\Windows\Temporary Internet Files\Content.Outlook\OODFK0V0\NB green frame template 09.jpg"/>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3" name="TextBox 2"/>
          <p:cNvSpPr txBox="1"/>
          <p:nvPr/>
        </p:nvSpPr>
        <p:spPr>
          <a:xfrm>
            <a:off x="990600" y="1295400"/>
            <a:ext cx="7391400" cy="4586288"/>
          </a:xfrm>
          <a:prstGeom prst="rect">
            <a:avLst/>
          </a:prstGeom>
          <a:noFill/>
        </p:spPr>
        <p:txBody>
          <a:bodyPr>
            <a:spAutoFit/>
          </a:bodyPr>
          <a:lstStyle/>
          <a:p>
            <a:pPr>
              <a:defRPr/>
            </a:pPr>
            <a:r>
              <a:rPr lang="en-US" sz="6000" dirty="0">
                <a:latin typeface="+mn-lt"/>
              </a:rPr>
              <a:t>Humanity living equitably within the means of nature.   </a:t>
            </a:r>
          </a:p>
          <a:p>
            <a:pPr>
              <a:buFontTx/>
              <a:buChar char="-"/>
              <a:defRPr/>
            </a:pPr>
            <a:endParaRPr lang="en-US" sz="2800" dirty="0">
              <a:latin typeface="Calibri" pitchFamily="34" charset="0"/>
            </a:endParaRPr>
          </a:p>
          <a:p>
            <a:pPr>
              <a:buFontTx/>
              <a:buChar char="-"/>
              <a:defRPr/>
            </a:pPr>
            <a:r>
              <a:rPr lang="en-US" sz="2800" dirty="0">
                <a:latin typeface="Calibri" pitchFamily="34" charset="0"/>
              </a:rPr>
              <a:t>Mathis </a:t>
            </a:r>
            <a:r>
              <a:rPr lang="en-US" sz="2800" dirty="0" err="1">
                <a:latin typeface="Calibri" pitchFamily="34" charset="0"/>
              </a:rPr>
              <a:t>Wackernagel</a:t>
            </a:r>
            <a:r>
              <a:rPr lang="en-US" sz="2800" dirty="0">
                <a:latin typeface="Calibri" pitchFamily="34" charset="0"/>
              </a:rPr>
              <a:t> and William Rees (1996) </a:t>
            </a:r>
          </a:p>
          <a:p>
            <a:pPr>
              <a:defRPr/>
            </a:pPr>
            <a:endParaRPr lang="en-US" sz="2800" dirty="0"/>
          </a:p>
          <a:p>
            <a:pPr>
              <a:defRPr/>
            </a:pP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1143000" y="0"/>
            <a:ext cx="6934200" cy="6789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Jenn slide b"/>
          <p:cNvPicPr>
            <a:picLocks noChangeAspect="1" noChangeArrowheads="1"/>
          </p:cNvPicPr>
          <p:nvPr/>
        </p:nvPicPr>
        <p:blipFill>
          <a:blip r:embed="rId3" cstate="email"/>
          <a:srcRect/>
          <a:stretch>
            <a:fillRect/>
          </a:stretch>
        </p:blipFill>
        <p:spPr bwMode="auto">
          <a:xfrm>
            <a:off x="0" y="0"/>
            <a:ext cx="9145588" cy="6859588"/>
          </a:xfrm>
          <a:prstGeom prst="rect">
            <a:avLst/>
          </a:prstGeom>
          <a:noFill/>
          <a:ln w="9525">
            <a:noFill/>
            <a:miter lim="800000"/>
            <a:headEnd/>
            <a:tailEnd/>
          </a:ln>
        </p:spPr>
      </p:pic>
      <p:sp>
        <p:nvSpPr>
          <p:cNvPr id="2" name="Title 1"/>
          <p:cNvSpPr>
            <a:spLocks noGrp="1"/>
          </p:cNvSpPr>
          <p:nvPr>
            <p:ph type="title"/>
          </p:nvPr>
        </p:nvSpPr>
        <p:spPr>
          <a:xfrm>
            <a:off x="457200" y="1143000"/>
            <a:ext cx="8077200" cy="1143000"/>
          </a:xfrm>
        </p:spPr>
        <p:txBody>
          <a:bodyPr>
            <a:normAutofit fontScale="90000"/>
          </a:bodyPr>
          <a:lstStyle/>
          <a:p>
            <a:pPr>
              <a:defRPr/>
            </a:pPr>
            <a:r>
              <a:rPr b="1" dirty="0" smtClean="0"/>
              <a:t>If everybody </a:t>
            </a:r>
            <a:r>
              <a:rPr lang="en-US" b="1" dirty="0" smtClean="0"/>
              <a:t>lived like an American</a:t>
            </a:r>
            <a:r>
              <a:rPr b="1" dirty="0" smtClean="0"/>
              <a:t>,</a:t>
            </a:r>
            <a:br>
              <a:rPr b="1" dirty="0" smtClean="0"/>
            </a:br>
            <a:r>
              <a:rPr b="1" dirty="0" smtClean="0"/>
              <a:t>we would need 5 planets</a:t>
            </a:r>
            <a:r>
              <a:rPr lang="en-US" b="1" dirty="0" smtClean="0"/>
              <a:t>…</a:t>
            </a:r>
            <a:endParaRPr lang="en-US" b="1" dirty="0"/>
          </a:p>
        </p:txBody>
      </p:sp>
      <p:pic>
        <p:nvPicPr>
          <p:cNvPr id="74754" name="Picture 2" descr="http://apod.nasa.gov/apod/image/0703/bluemarble_apollo17.jpg"/>
          <p:cNvPicPr>
            <a:picLocks noChangeAspect="1" noChangeArrowheads="1"/>
          </p:cNvPicPr>
          <p:nvPr/>
        </p:nvPicPr>
        <p:blipFill>
          <a:blip r:embed="rId4" cstate="email">
            <a:clrChange>
              <a:clrFrom>
                <a:srgbClr val="030104"/>
              </a:clrFrom>
              <a:clrTo>
                <a:srgbClr val="030104">
                  <a:alpha val="0"/>
                </a:srgbClr>
              </a:clrTo>
            </a:clrChange>
          </a:blip>
          <a:srcRect/>
          <a:stretch>
            <a:fillRect/>
          </a:stretch>
        </p:blipFill>
        <p:spPr bwMode="auto">
          <a:xfrm>
            <a:off x="457200" y="3276600"/>
            <a:ext cx="1524000" cy="1524000"/>
          </a:xfrm>
          <a:prstGeom prst="rect">
            <a:avLst/>
          </a:prstGeom>
          <a:noFill/>
          <a:ln w="9525">
            <a:noFill/>
            <a:miter lim="800000"/>
            <a:headEnd/>
            <a:tailEnd/>
          </a:ln>
        </p:spPr>
      </p:pic>
      <p:pic>
        <p:nvPicPr>
          <p:cNvPr id="5" name="Picture 2" descr="http://apod.nasa.gov/apod/image/0703/bluemarble_apollo17.jpg"/>
          <p:cNvPicPr>
            <a:picLocks noChangeAspect="1" noChangeArrowheads="1"/>
          </p:cNvPicPr>
          <p:nvPr/>
        </p:nvPicPr>
        <p:blipFill>
          <a:blip r:embed="rId4" cstate="email">
            <a:clrChange>
              <a:clrFrom>
                <a:srgbClr val="030104"/>
              </a:clrFrom>
              <a:clrTo>
                <a:srgbClr val="030104">
                  <a:alpha val="0"/>
                </a:srgbClr>
              </a:clrTo>
            </a:clrChange>
          </a:blip>
          <a:srcRect/>
          <a:stretch>
            <a:fillRect/>
          </a:stretch>
        </p:blipFill>
        <p:spPr bwMode="auto">
          <a:xfrm>
            <a:off x="2133600" y="3276600"/>
            <a:ext cx="1524000" cy="1524000"/>
          </a:xfrm>
          <a:prstGeom prst="rect">
            <a:avLst/>
          </a:prstGeom>
          <a:noFill/>
          <a:ln w="9525">
            <a:noFill/>
            <a:miter lim="800000"/>
            <a:headEnd/>
            <a:tailEnd/>
          </a:ln>
        </p:spPr>
      </p:pic>
      <p:pic>
        <p:nvPicPr>
          <p:cNvPr id="6" name="Picture 2" descr="http://apod.nasa.gov/apod/image/0703/bluemarble_apollo17.jpg"/>
          <p:cNvPicPr>
            <a:picLocks noChangeAspect="1" noChangeArrowheads="1"/>
          </p:cNvPicPr>
          <p:nvPr/>
        </p:nvPicPr>
        <p:blipFill>
          <a:blip r:embed="rId4" cstate="email">
            <a:clrChange>
              <a:clrFrom>
                <a:srgbClr val="030104"/>
              </a:clrFrom>
              <a:clrTo>
                <a:srgbClr val="030104">
                  <a:alpha val="0"/>
                </a:srgbClr>
              </a:clrTo>
            </a:clrChange>
          </a:blip>
          <a:srcRect/>
          <a:stretch>
            <a:fillRect/>
          </a:stretch>
        </p:blipFill>
        <p:spPr bwMode="auto">
          <a:xfrm>
            <a:off x="3810000" y="3276600"/>
            <a:ext cx="1524000" cy="1524000"/>
          </a:xfrm>
          <a:prstGeom prst="rect">
            <a:avLst/>
          </a:prstGeom>
          <a:noFill/>
          <a:ln w="9525">
            <a:noFill/>
            <a:miter lim="800000"/>
            <a:headEnd/>
            <a:tailEnd/>
          </a:ln>
        </p:spPr>
      </p:pic>
      <p:pic>
        <p:nvPicPr>
          <p:cNvPr id="7" name="Picture 2" descr="http://apod.nasa.gov/apod/image/0703/bluemarble_apollo17.jpg"/>
          <p:cNvPicPr>
            <a:picLocks noChangeAspect="1" noChangeArrowheads="1"/>
          </p:cNvPicPr>
          <p:nvPr/>
        </p:nvPicPr>
        <p:blipFill>
          <a:blip r:embed="rId4" cstate="email">
            <a:clrChange>
              <a:clrFrom>
                <a:srgbClr val="030104"/>
              </a:clrFrom>
              <a:clrTo>
                <a:srgbClr val="030104">
                  <a:alpha val="0"/>
                </a:srgbClr>
              </a:clrTo>
            </a:clrChange>
          </a:blip>
          <a:srcRect/>
          <a:stretch>
            <a:fillRect/>
          </a:stretch>
        </p:blipFill>
        <p:spPr bwMode="auto">
          <a:xfrm>
            <a:off x="7162800" y="3276600"/>
            <a:ext cx="1524000" cy="1524000"/>
          </a:xfrm>
          <a:prstGeom prst="rect">
            <a:avLst/>
          </a:prstGeom>
          <a:noFill/>
          <a:ln w="9525">
            <a:noFill/>
            <a:miter lim="800000"/>
            <a:headEnd/>
            <a:tailEnd/>
          </a:ln>
        </p:spPr>
      </p:pic>
      <p:pic>
        <p:nvPicPr>
          <p:cNvPr id="8" name="Picture 2" descr="http://apod.nasa.gov/apod/image/0703/bluemarble_apollo17.jpg"/>
          <p:cNvPicPr>
            <a:picLocks noChangeAspect="1" noChangeArrowheads="1"/>
          </p:cNvPicPr>
          <p:nvPr/>
        </p:nvPicPr>
        <p:blipFill>
          <a:blip r:embed="rId4" cstate="email">
            <a:clrChange>
              <a:clrFrom>
                <a:srgbClr val="030104"/>
              </a:clrFrom>
              <a:clrTo>
                <a:srgbClr val="030104">
                  <a:alpha val="0"/>
                </a:srgbClr>
              </a:clrTo>
            </a:clrChange>
          </a:blip>
          <a:srcRect/>
          <a:stretch>
            <a:fillRect/>
          </a:stretch>
        </p:blipFill>
        <p:spPr bwMode="auto">
          <a:xfrm>
            <a:off x="5486400" y="3276600"/>
            <a:ext cx="1524000" cy="15240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4754"/>
                                        </p:tgtEl>
                                        <p:attrNameLst>
                                          <p:attrName>style.visibility</p:attrName>
                                        </p:attrNameLst>
                                      </p:cBhvr>
                                      <p:to>
                                        <p:strVal val="visible"/>
                                      </p:to>
                                    </p:set>
                                    <p:animEffect transition="in" filter="fade">
                                      <p:cBhvr>
                                        <p:cTn id="7" dur="500"/>
                                        <p:tgtEl>
                                          <p:spTgt spid="7475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 name="TextBox 2"/>
          <p:cNvSpPr txBox="1">
            <a:spLocks noChangeArrowheads="1"/>
          </p:cNvSpPr>
          <p:nvPr/>
        </p:nvSpPr>
        <p:spPr bwMode="auto">
          <a:xfrm rot="300000">
            <a:off x="4791075" y="1201738"/>
            <a:ext cx="3822700" cy="400050"/>
          </a:xfrm>
          <a:prstGeom prst="rect">
            <a:avLst/>
          </a:prstGeom>
          <a:noFill/>
          <a:ln w="9525">
            <a:noFill/>
            <a:miter lim="800000"/>
            <a:headEnd/>
            <a:tailEnd/>
          </a:ln>
        </p:spPr>
        <p:txBody>
          <a:bodyPr>
            <a:spAutoFit/>
          </a:bodyPr>
          <a:lstStyle/>
          <a:p>
            <a:pPr algn="ctr"/>
            <a:r>
              <a:rPr lang="en-US" sz="2000">
                <a:latin typeface="Calibri" pitchFamily="34" charset="0"/>
              </a:rPr>
              <a:t>Sustainable Business Role Model</a:t>
            </a:r>
          </a:p>
        </p:txBody>
      </p:sp>
      <p:sp>
        <p:nvSpPr>
          <p:cNvPr id="4" name="TextBox 3"/>
          <p:cNvSpPr txBox="1">
            <a:spLocks noChangeArrowheads="1"/>
          </p:cNvSpPr>
          <p:nvPr/>
        </p:nvSpPr>
        <p:spPr bwMode="auto">
          <a:xfrm rot="-120000">
            <a:off x="1219200" y="3829050"/>
            <a:ext cx="6858000" cy="1447800"/>
          </a:xfrm>
          <a:prstGeom prst="rect">
            <a:avLst/>
          </a:prstGeom>
          <a:noFill/>
          <a:ln w="9525">
            <a:noFill/>
            <a:miter lim="800000"/>
            <a:headEnd/>
            <a:tailEnd/>
          </a:ln>
        </p:spPr>
        <p:txBody>
          <a:bodyPr>
            <a:spAutoFit/>
          </a:bodyPr>
          <a:lstStyle/>
          <a:p>
            <a:pPr algn="ctr"/>
            <a:r>
              <a:rPr lang="en-US" sz="8800" b="1">
                <a:latin typeface="FrankRuehl" pitchFamily="34" charset="-79"/>
                <a:cs typeface="FrankRuehl" pitchFamily="34" charset="-79"/>
              </a:rPr>
              <a:t>WHY?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1"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kwallace\AppData\Local\Microsoft\Windows\Temporary Internet Files\Content.Outlook\OODFK0V0\NB green frame template 09.jpg"/>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9219" name="Text Box 3"/>
          <p:cNvSpPr txBox="1">
            <a:spLocks noChangeArrowheads="1"/>
          </p:cNvSpPr>
          <p:nvPr/>
        </p:nvSpPr>
        <p:spPr bwMode="auto">
          <a:xfrm>
            <a:off x="685800" y="685800"/>
            <a:ext cx="3581400" cy="5386388"/>
          </a:xfrm>
          <a:prstGeom prst="rect">
            <a:avLst/>
          </a:prstGeom>
          <a:noFill/>
          <a:ln w="9525">
            <a:noFill/>
            <a:miter lim="800000"/>
            <a:headEnd/>
            <a:tailEnd/>
          </a:ln>
        </p:spPr>
        <p:txBody>
          <a:bodyPr>
            <a:spAutoFit/>
          </a:bodyPr>
          <a:lstStyle/>
          <a:p>
            <a:pPr marL="457200" indent="-457200" algn="ctr">
              <a:defRPr/>
            </a:pPr>
            <a:r>
              <a:rPr lang="en-US" sz="4400" b="1" dirty="0">
                <a:effectLst>
                  <a:outerShdw blurRad="38100" dist="38100" dir="2700000" algn="tl">
                    <a:srgbClr val="000000">
                      <a:alpha val="43137"/>
                    </a:srgbClr>
                  </a:outerShdw>
                </a:effectLst>
              </a:rPr>
              <a:t>1991</a:t>
            </a:r>
          </a:p>
          <a:p>
            <a:pPr marL="457200" indent="-457200">
              <a:spcBef>
                <a:spcPct val="50000"/>
              </a:spcBef>
              <a:buFontTx/>
              <a:buAutoNum type="arabicPeriod"/>
              <a:defRPr/>
            </a:pPr>
            <a:r>
              <a:rPr lang="en-US" sz="3000" dirty="0"/>
              <a:t>Make world-class beers, focused on Belgian styles</a:t>
            </a:r>
          </a:p>
          <a:p>
            <a:pPr marL="457200" indent="-457200">
              <a:spcBef>
                <a:spcPct val="50000"/>
              </a:spcBef>
              <a:buFontTx/>
              <a:buAutoNum type="arabicPeriod"/>
              <a:defRPr/>
            </a:pPr>
            <a:r>
              <a:rPr lang="en-US" sz="3000" dirty="0"/>
              <a:t>Be environmental stewards</a:t>
            </a:r>
          </a:p>
          <a:p>
            <a:pPr marL="457200" indent="-457200">
              <a:spcBef>
                <a:spcPct val="50000"/>
              </a:spcBef>
              <a:buFontTx/>
              <a:buAutoNum type="arabicPeriod"/>
              <a:defRPr/>
            </a:pPr>
            <a:r>
              <a:rPr lang="en-US" sz="3000" dirty="0"/>
              <a:t>Promote beer culture</a:t>
            </a:r>
          </a:p>
          <a:p>
            <a:pPr marL="457200" indent="-457200">
              <a:spcBef>
                <a:spcPct val="50000"/>
              </a:spcBef>
              <a:buFontTx/>
              <a:buAutoNum type="arabicPeriod"/>
              <a:defRPr/>
            </a:pPr>
            <a:r>
              <a:rPr lang="en-US" sz="3000" dirty="0"/>
              <a:t>Have fun</a:t>
            </a:r>
          </a:p>
        </p:txBody>
      </p:sp>
      <p:pic>
        <p:nvPicPr>
          <p:cNvPr id="50179" name="Picture 3"/>
          <p:cNvPicPr>
            <a:picLocks noChangeAspect="1" noChangeArrowheads="1"/>
          </p:cNvPicPr>
          <p:nvPr/>
        </p:nvPicPr>
        <p:blipFill>
          <a:blip r:embed="rId4" cstate="email"/>
          <a:srcRect b="-42"/>
          <a:stretch>
            <a:fillRect/>
          </a:stretch>
        </p:blipFill>
        <p:spPr bwMode="auto">
          <a:xfrm>
            <a:off x="6880225" y="685800"/>
            <a:ext cx="1577975" cy="3429000"/>
          </a:xfrm>
          <a:prstGeom prst="rect">
            <a:avLst/>
          </a:prstGeom>
          <a:ln w="127000" cap="sq">
            <a:solidFill>
              <a:srgbClr val="47402D"/>
            </a:solidFill>
            <a:miter lim="800000"/>
          </a:ln>
          <a:effectLst>
            <a:outerShdw blurRad="57150" dist="50800" dir="2700000" algn="tl" rotWithShape="0">
              <a:srgbClr val="000000">
                <a:alpha val="40000"/>
              </a:srgbClr>
            </a:outerShdw>
          </a:effectLst>
        </p:spPr>
      </p:pic>
      <p:pic>
        <p:nvPicPr>
          <p:cNvPr id="50178" name="Picture 2"/>
          <p:cNvPicPr>
            <a:picLocks noChangeAspect="1" noChangeArrowheads="1"/>
          </p:cNvPicPr>
          <p:nvPr/>
        </p:nvPicPr>
        <p:blipFill>
          <a:blip r:embed="rId5" cstate="email">
            <a:lum bright="-10000"/>
          </a:blip>
          <a:srcRect/>
          <a:stretch>
            <a:fillRect/>
          </a:stretch>
        </p:blipFill>
        <p:spPr bwMode="auto">
          <a:xfrm>
            <a:off x="4359275" y="2057400"/>
            <a:ext cx="2727325" cy="4089400"/>
          </a:xfrm>
          <a:prstGeom prst="rect">
            <a:avLst/>
          </a:prstGeom>
          <a:ln w="127000" cap="sq">
            <a:solidFill>
              <a:srgbClr val="47402D"/>
            </a:solidFill>
            <a:miter lim="800000"/>
          </a:ln>
          <a:effectLst>
            <a:outerShdw blurRad="57150" dist="50800" dir="2700000" algn="tl" rotWithShape="0">
              <a:srgbClr val="000000">
                <a:alpha val="40000"/>
              </a:srgbClr>
            </a:outerShdw>
          </a:effec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5 NB master pres CVBs.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a:p>
        </p:txBody>
      </p:sp>
      <p:pic>
        <p:nvPicPr>
          <p:cNvPr id="12292" name="Picture 1"/>
          <p:cNvPicPr>
            <a:picLocks noChangeAspect="1" noChangeArrowheads="1"/>
          </p:cNvPicPr>
          <p:nvPr/>
        </p:nvPicPr>
        <p:blipFill>
          <a:blip r:embed="rId3" cstate="print"/>
          <a:srcRect/>
          <a:stretch>
            <a:fillRect/>
          </a:stretch>
        </p:blipFill>
        <p:spPr bwMode="auto">
          <a:xfrm>
            <a:off x="-46038" y="0"/>
            <a:ext cx="9190038" cy="6892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a:p>
        </p:txBody>
      </p:sp>
      <p:pic>
        <p:nvPicPr>
          <p:cNvPr id="13316"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9221" name="TextBox 5"/>
          <p:cNvSpPr txBox="1">
            <a:spLocks noChangeArrowheads="1"/>
          </p:cNvSpPr>
          <p:nvPr/>
        </p:nvSpPr>
        <p:spPr bwMode="auto">
          <a:xfrm>
            <a:off x="1219200" y="3505200"/>
            <a:ext cx="7924800" cy="1200150"/>
          </a:xfrm>
          <a:prstGeom prst="rect">
            <a:avLst/>
          </a:prstGeom>
          <a:noFill/>
          <a:ln w="9525">
            <a:noFill/>
            <a:miter lim="800000"/>
            <a:headEnd/>
            <a:tailEnd/>
          </a:ln>
        </p:spPr>
        <p:txBody>
          <a:bodyPr>
            <a:spAutoFit/>
          </a:bodyPr>
          <a:lstStyle/>
          <a:p>
            <a:pPr>
              <a:defRPr/>
            </a:pPr>
            <a:r>
              <a:rPr lang="en-US" sz="7200" b="1" dirty="0">
                <a:effectLst>
                  <a:outerShdw blurRad="38100" dist="38100" dir="2700000" algn="tl">
                    <a:srgbClr val="000000">
                      <a:alpha val="43137"/>
                    </a:srgbClr>
                  </a:outerShdw>
                </a:effectLst>
                <a:latin typeface="Calibri" pitchFamily="34" charset="0"/>
              </a:rPr>
              <a:t>Are we thriving?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endParaRPr lang="en-US" smtClean="0"/>
          </a:p>
        </p:txBody>
      </p:sp>
      <p:sp>
        <p:nvSpPr>
          <p:cNvPr id="14339" name="Content Placeholder 2"/>
          <p:cNvSpPr>
            <a:spLocks noGrp="1"/>
          </p:cNvSpPr>
          <p:nvPr>
            <p:ph idx="1"/>
          </p:nvPr>
        </p:nvSpPr>
        <p:spPr/>
        <p:txBody>
          <a:bodyPr/>
          <a:lstStyle/>
          <a:p>
            <a:pPr eaLnBrk="1" hangingPunct="1"/>
            <a:endParaRPr lang="en-US" smtClean="0"/>
          </a:p>
        </p:txBody>
      </p:sp>
      <p:pic>
        <p:nvPicPr>
          <p:cNvPr id="14340" name="Picture 2" descr="money.jpg money picture by bishop085"/>
          <p:cNvPicPr>
            <a:picLocks noChangeAspect="1" noChangeArrowheads="1"/>
          </p:cNvPicPr>
          <p:nvPr/>
        </p:nvPicPr>
        <p:blipFill>
          <a:blip r:embed="rId3" cstate="email">
            <a:lum bright="-20000"/>
          </a:blip>
          <a:srcRect/>
          <a:stretch>
            <a:fillRect/>
          </a:stretch>
        </p:blipFill>
        <p:spPr bwMode="auto">
          <a:xfrm>
            <a:off x="0" y="-457200"/>
            <a:ext cx="9753600" cy="7315200"/>
          </a:xfrm>
          <a:prstGeom prst="rect">
            <a:avLst/>
          </a:prstGeom>
          <a:noFill/>
          <a:ln w="9525">
            <a:noFill/>
            <a:miter lim="800000"/>
            <a:headEnd/>
            <a:tailEnd/>
          </a:ln>
        </p:spPr>
      </p:pic>
      <p:pic>
        <p:nvPicPr>
          <p:cNvPr id="14341" name="Picture 4" descr="http://overnight-millionaire.com/ebayads/money%205.jpg"/>
          <p:cNvPicPr>
            <a:picLocks noChangeAspect="1" noChangeArrowheads="1"/>
          </p:cNvPicPr>
          <p:nvPr/>
        </p:nvPicPr>
        <p:blipFill>
          <a:blip r:embed="rId4" cstate="print">
            <a:clrChange>
              <a:clrFrom>
                <a:srgbClr val="05060A"/>
              </a:clrFrom>
              <a:clrTo>
                <a:srgbClr val="05060A">
                  <a:alpha val="0"/>
                </a:srgbClr>
              </a:clrTo>
            </a:clrChange>
          </a:blip>
          <a:srcRect/>
          <a:stretch>
            <a:fillRect/>
          </a:stretch>
        </p:blipFill>
        <p:spPr bwMode="auto">
          <a:xfrm>
            <a:off x="2514600" y="-457200"/>
            <a:ext cx="7315200" cy="7807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endParaRPr lang="en-US" smtClean="0"/>
          </a:p>
        </p:txBody>
      </p:sp>
      <p:sp>
        <p:nvSpPr>
          <p:cNvPr id="15363" name="Content Placeholder 2"/>
          <p:cNvSpPr>
            <a:spLocks noGrp="1"/>
          </p:cNvSpPr>
          <p:nvPr>
            <p:ph idx="1"/>
          </p:nvPr>
        </p:nvSpPr>
        <p:spPr/>
        <p:txBody>
          <a:bodyPr/>
          <a:lstStyle/>
          <a:p>
            <a:pPr eaLnBrk="1" hangingPunct="1"/>
            <a:endParaRPr lang="en-US" smtClean="0"/>
          </a:p>
        </p:txBody>
      </p:sp>
      <p:pic>
        <p:nvPicPr>
          <p:cNvPr id="15364" name="Picture 2" descr="http://www.philadelphia-reflections.com/images/bighouse.jpg"/>
          <p:cNvPicPr>
            <a:picLocks noChangeAspect="1" noChangeArrowheads="1"/>
          </p:cNvPicPr>
          <p:nvPr/>
        </p:nvPicPr>
        <p:blipFill>
          <a:blip r:embed="rId3" cstate="print"/>
          <a:srcRect/>
          <a:stretch>
            <a:fillRect/>
          </a:stretch>
        </p:blipFill>
        <p:spPr bwMode="auto">
          <a:xfrm>
            <a:off x="0" y="0"/>
            <a:ext cx="102139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endParaRPr lang="en-US" smtClean="0"/>
          </a:p>
        </p:txBody>
      </p:sp>
      <p:sp>
        <p:nvSpPr>
          <p:cNvPr id="16387" name="Content Placeholder 2"/>
          <p:cNvSpPr>
            <a:spLocks noGrp="1"/>
          </p:cNvSpPr>
          <p:nvPr>
            <p:ph idx="1"/>
          </p:nvPr>
        </p:nvSpPr>
        <p:spPr/>
        <p:txBody>
          <a:bodyPr/>
          <a:lstStyle/>
          <a:p>
            <a:pPr eaLnBrk="1" hangingPunct="1"/>
            <a:endParaRPr lang="en-US" smtClean="0"/>
          </a:p>
        </p:txBody>
      </p:sp>
      <p:pic>
        <p:nvPicPr>
          <p:cNvPr id="16388" name="Picture 4" descr="http://www.blavish.com/wp-content/uploads/2007/05/diamond-phone-5-4-07.jpg"/>
          <p:cNvPicPr>
            <a:picLocks noChangeAspect="1" noChangeArrowheads="1"/>
          </p:cNvPicPr>
          <p:nvPr/>
        </p:nvPicPr>
        <p:blipFill>
          <a:blip r:embed="rId3" cstate="print"/>
          <a:srcRect/>
          <a:stretch>
            <a:fillRect/>
          </a:stretch>
        </p:blipFill>
        <p:spPr bwMode="auto">
          <a:xfrm>
            <a:off x="0" y="0"/>
            <a:ext cx="9144000" cy="6929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endParaRPr lang="en-US" smtClean="0"/>
          </a:p>
        </p:txBody>
      </p:sp>
      <p:sp>
        <p:nvSpPr>
          <p:cNvPr id="17411" name="Content Placeholder 2"/>
          <p:cNvSpPr>
            <a:spLocks noGrp="1"/>
          </p:cNvSpPr>
          <p:nvPr>
            <p:ph idx="1"/>
          </p:nvPr>
        </p:nvSpPr>
        <p:spPr/>
        <p:txBody>
          <a:bodyPr/>
          <a:lstStyle/>
          <a:p>
            <a:pPr eaLnBrk="1" hangingPunct="1"/>
            <a:endParaRPr lang="en-US" smtClean="0"/>
          </a:p>
        </p:txBody>
      </p:sp>
      <p:pic>
        <p:nvPicPr>
          <p:cNvPr id="17412" name="Picture 6" descr="http://www.lifezone-ecological.com/images/misc059.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endParaRPr lang="en-US" smtClean="0"/>
          </a:p>
        </p:txBody>
      </p:sp>
      <p:sp>
        <p:nvSpPr>
          <p:cNvPr id="18435" name="Content Placeholder 2"/>
          <p:cNvSpPr>
            <a:spLocks noGrp="1"/>
          </p:cNvSpPr>
          <p:nvPr>
            <p:ph idx="1"/>
          </p:nvPr>
        </p:nvSpPr>
        <p:spPr/>
        <p:txBody>
          <a:bodyPr/>
          <a:lstStyle/>
          <a:p>
            <a:pPr eaLnBrk="1" hangingPunct="1"/>
            <a:endParaRPr lang="en-US" smtClean="0"/>
          </a:p>
        </p:txBody>
      </p:sp>
      <p:pic>
        <p:nvPicPr>
          <p:cNvPr id="18436" name="Picture 6" descr="http://www.wellnessendeavors.com/images/Smallmouth%20Eel%20River%20005.jpg"/>
          <p:cNvPicPr>
            <a:picLocks noChangeAspect="1" noChangeArrowheads="1"/>
          </p:cNvPicPr>
          <p:nvPr/>
        </p:nvPicPr>
        <p:blipFill>
          <a:blip r:embed="rId3" cstate="email"/>
          <a:srcRect/>
          <a:stretch>
            <a:fillRect/>
          </a:stretch>
        </p:blipFill>
        <p:spPr bwMode="auto">
          <a:xfrm>
            <a:off x="0" y="0"/>
            <a:ext cx="9753600" cy="731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endParaRPr lang="en-US" smtClean="0"/>
          </a:p>
        </p:txBody>
      </p:sp>
      <p:sp>
        <p:nvSpPr>
          <p:cNvPr id="19459" name="Content Placeholder 2"/>
          <p:cNvSpPr>
            <a:spLocks noGrp="1"/>
          </p:cNvSpPr>
          <p:nvPr>
            <p:ph idx="1"/>
          </p:nvPr>
        </p:nvSpPr>
        <p:spPr/>
        <p:txBody>
          <a:bodyPr/>
          <a:lstStyle/>
          <a:p>
            <a:pPr eaLnBrk="1" hangingPunct="1"/>
            <a:endParaRPr lang="en-US" smtClean="0"/>
          </a:p>
        </p:txBody>
      </p:sp>
      <p:pic>
        <p:nvPicPr>
          <p:cNvPr id="19460" name="Picture 2" descr="S:\Sustainability\Inreach\Stewardship Series\csa\colona2.jpg"/>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endParaRPr lang="en-US" smtClean="0"/>
          </a:p>
        </p:txBody>
      </p:sp>
      <p:sp>
        <p:nvSpPr>
          <p:cNvPr id="20483" name="Content Placeholder 2"/>
          <p:cNvSpPr>
            <a:spLocks noGrp="1"/>
          </p:cNvSpPr>
          <p:nvPr>
            <p:ph idx="1"/>
          </p:nvPr>
        </p:nvSpPr>
        <p:spPr/>
        <p:txBody>
          <a:bodyPr/>
          <a:lstStyle/>
          <a:p>
            <a:pPr eaLnBrk="1" hangingPunct="1"/>
            <a:endParaRPr lang="en-US" smtClean="0"/>
          </a:p>
        </p:txBody>
      </p:sp>
      <p:pic>
        <p:nvPicPr>
          <p:cNvPr id="20484" name="Picture 2" descr="http://positivechange4u.com/yahoo_site_admin/assets/images/Fun_Family_Picture.328120557.jpg"/>
          <p:cNvPicPr>
            <a:picLocks noChangeAspect="1" noChangeArrowheads="1"/>
          </p:cNvPicPr>
          <p:nvPr/>
        </p:nvPicPr>
        <p:blipFill>
          <a:blip r:embed="rId3" cstate="print"/>
          <a:srcRect/>
          <a:stretch>
            <a:fillRect/>
          </a:stretch>
        </p:blipFill>
        <p:spPr bwMode="auto">
          <a:xfrm>
            <a:off x="-1004888" y="0"/>
            <a:ext cx="1035843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4" descr="http://cdn.edu-search.com/uploads/laugh.jpg"/>
          <p:cNvPicPr>
            <a:picLocks noChangeAspect="1" noChangeArrowheads="1"/>
          </p:cNvPicPr>
          <p:nvPr/>
        </p:nvPicPr>
        <p:blipFill>
          <a:blip r:embed="rId3" cstate="email"/>
          <a:srcRect/>
          <a:stretch>
            <a:fillRect/>
          </a:stretch>
        </p:blipFill>
        <p:spPr bwMode="auto">
          <a:xfrm>
            <a:off x="0" y="0"/>
            <a:ext cx="3048000" cy="2022475"/>
          </a:xfrm>
          <a:prstGeom prst="rect">
            <a:avLst/>
          </a:prstGeom>
          <a:noFill/>
          <a:ln w="9525">
            <a:noFill/>
            <a:miter lim="800000"/>
            <a:headEnd/>
            <a:tailEnd/>
          </a:ln>
        </p:spPr>
      </p:pic>
      <p:pic>
        <p:nvPicPr>
          <p:cNvPr id="21507" name="Picture 10" descr="http://www.cmha-east.on.ca/fr/images/laughing%20woman.jpg"/>
          <p:cNvPicPr>
            <a:picLocks noChangeAspect="1" noChangeArrowheads="1"/>
          </p:cNvPicPr>
          <p:nvPr/>
        </p:nvPicPr>
        <p:blipFill>
          <a:blip r:embed="rId4" cstate="print"/>
          <a:srcRect/>
          <a:stretch>
            <a:fillRect/>
          </a:stretch>
        </p:blipFill>
        <p:spPr bwMode="auto">
          <a:xfrm>
            <a:off x="0" y="1905000"/>
            <a:ext cx="3790950" cy="5734050"/>
          </a:xfrm>
          <a:prstGeom prst="rect">
            <a:avLst/>
          </a:prstGeom>
          <a:noFill/>
          <a:ln w="9525">
            <a:noFill/>
            <a:miter lim="800000"/>
            <a:headEnd/>
            <a:tailEnd/>
          </a:ln>
        </p:spPr>
      </p:pic>
      <p:pic>
        <p:nvPicPr>
          <p:cNvPr id="21508" name="Picture 4" descr="http://www.tropicalisland.de/SGN%20My%20Tho%20-%20laughing%20children2_b.jpg"/>
          <p:cNvPicPr>
            <a:picLocks noChangeAspect="1" noChangeArrowheads="1"/>
          </p:cNvPicPr>
          <p:nvPr/>
        </p:nvPicPr>
        <p:blipFill>
          <a:blip r:embed="rId5" cstate="email"/>
          <a:srcRect/>
          <a:stretch>
            <a:fillRect/>
          </a:stretch>
        </p:blipFill>
        <p:spPr bwMode="auto">
          <a:xfrm>
            <a:off x="3743325" y="-381000"/>
            <a:ext cx="5400675" cy="3757613"/>
          </a:xfrm>
          <a:prstGeom prst="rect">
            <a:avLst/>
          </a:prstGeom>
          <a:noFill/>
          <a:ln w="9525">
            <a:noFill/>
            <a:miter lim="800000"/>
            <a:headEnd/>
            <a:tailEnd/>
          </a:ln>
        </p:spPr>
      </p:pic>
      <p:pic>
        <p:nvPicPr>
          <p:cNvPr id="21509" name="Picture 8" descr="http://www.rickchapman.com/human/images/Laughing_Man_Cuba96_001.jpg"/>
          <p:cNvPicPr>
            <a:picLocks noChangeAspect="1" noChangeArrowheads="1"/>
          </p:cNvPicPr>
          <p:nvPr/>
        </p:nvPicPr>
        <p:blipFill>
          <a:blip r:embed="rId6" cstate="email"/>
          <a:srcRect/>
          <a:stretch>
            <a:fillRect/>
          </a:stretch>
        </p:blipFill>
        <p:spPr bwMode="auto">
          <a:xfrm>
            <a:off x="5943600" y="3276600"/>
            <a:ext cx="3581400" cy="3581400"/>
          </a:xfrm>
          <a:prstGeom prst="rect">
            <a:avLst/>
          </a:prstGeom>
          <a:noFill/>
          <a:ln w="9525">
            <a:noFill/>
            <a:miter lim="800000"/>
            <a:headEnd/>
            <a:tailEnd/>
          </a:ln>
        </p:spPr>
      </p:pic>
      <p:pic>
        <p:nvPicPr>
          <p:cNvPr id="21510" name="Picture 12" descr="http://farm3.static.flickr.com/2241/1745612203_0c659e2f9f.jpg"/>
          <p:cNvPicPr>
            <a:picLocks noChangeAspect="1" noChangeArrowheads="1"/>
          </p:cNvPicPr>
          <p:nvPr/>
        </p:nvPicPr>
        <p:blipFill>
          <a:blip r:embed="rId7" cstate="email"/>
          <a:srcRect/>
          <a:stretch>
            <a:fillRect/>
          </a:stretch>
        </p:blipFill>
        <p:spPr bwMode="auto">
          <a:xfrm>
            <a:off x="3725863" y="2971800"/>
            <a:ext cx="2674937" cy="2368550"/>
          </a:xfrm>
          <a:prstGeom prst="rect">
            <a:avLst/>
          </a:prstGeom>
          <a:noFill/>
          <a:ln w="9525">
            <a:noFill/>
            <a:miter lim="800000"/>
            <a:headEnd/>
            <a:tailEnd/>
          </a:ln>
        </p:spPr>
      </p:pic>
      <p:pic>
        <p:nvPicPr>
          <p:cNvPr id="21511" name="Picture 6" descr="http://www.buzzle.com/img/articleImages/91918-17.jpg"/>
          <p:cNvPicPr>
            <a:picLocks noChangeAspect="1" noChangeArrowheads="1"/>
          </p:cNvPicPr>
          <p:nvPr/>
        </p:nvPicPr>
        <p:blipFill>
          <a:blip r:embed="rId8" cstate="email"/>
          <a:srcRect/>
          <a:stretch>
            <a:fillRect/>
          </a:stretch>
        </p:blipFill>
        <p:spPr bwMode="auto">
          <a:xfrm>
            <a:off x="2971800" y="5156200"/>
            <a:ext cx="3429000" cy="2289175"/>
          </a:xfrm>
          <a:prstGeom prst="rect">
            <a:avLst/>
          </a:prstGeom>
          <a:noFill/>
          <a:ln w="9525">
            <a:noFill/>
            <a:miter lim="800000"/>
            <a:headEnd/>
            <a:tailEnd/>
          </a:ln>
        </p:spPr>
      </p:pic>
      <p:pic>
        <p:nvPicPr>
          <p:cNvPr id="21512" name="Picture 16" descr="http://hphotos-snc1.fbcdn.net/hs220.snc1/8733_129925282619_6007352619_2583423_6182845_n.jpg">
            <a:hlinkClick r:id="rId9"/>
          </p:cNvPr>
          <p:cNvPicPr>
            <a:picLocks noChangeAspect="1" noChangeArrowheads="1"/>
          </p:cNvPicPr>
          <p:nvPr/>
        </p:nvPicPr>
        <p:blipFill>
          <a:blip r:embed="rId10" cstate="email"/>
          <a:srcRect/>
          <a:stretch>
            <a:fillRect/>
          </a:stretch>
        </p:blipFill>
        <p:spPr bwMode="auto">
          <a:xfrm>
            <a:off x="0" y="4814888"/>
            <a:ext cx="3733800" cy="3017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8 NB master pres owners.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a:p>
        </p:txBody>
      </p:sp>
      <p:pic>
        <p:nvPicPr>
          <p:cNvPr id="23556" name="Picture 1"/>
          <p:cNvPicPr>
            <a:picLocks noChangeAspect="1" noChangeArrowheads="1"/>
          </p:cNvPicPr>
          <p:nvPr/>
        </p:nvPicPr>
        <p:blipFill>
          <a:blip r:embed="rId3" cstate="print"/>
          <a:srcRect/>
          <a:stretch>
            <a:fillRect/>
          </a:stretch>
        </p:blipFill>
        <p:spPr bwMode="auto">
          <a:xfrm>
            <a:off x="-46038" y="0"/>
            <a:ext cx="9190038" cy="6892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descr="How.jpg"/>
          <p:cNvPicPr>
            <a:picLocks noChangeAspect="1"/>
          </p:cNvPicPr>
          <p:nvPr/>
        </p:nvPicPr>
        <p:blipFill>
          <a:blip r:embed="rId3" cstate="email">
            <a:clrChange>
              <a:clrFrom>
                <a:srgbClr val="360000"/>
              </a:clrFrom>
              <a:clrTo>
                <a:srgbClr val="360000">
                  <a:alpha val="0"/>
                </a:srgbClr>
              </a:clrTo>
            </a:clrChange>
          </a:blip>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8" descr="iceCreamSandwich.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14 NB master pres Love.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kwallace\AppData\Local\Microsoft\Windows\Temporary Internet Files\Content.Outlook\OODFK0V0\NB green frame template 09.jpg"/>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pic>
        <p:nvPicPr>
          <p:cNvPr id="166914" name="Picture 2"/>
          <p:cNvPicPr>
            <a:picLocks noChangeAspect="1" noChangeArrowheads="1"/>
          </p:cNvPicPr>
          <p:nvPr/>
        </p:nvPicPr>
        <p:blipFill>
          <a:blip r:embed="rId4" cstate="print"/>
          <a:srcRect l="11250" t="18750" r="21875" b="8594"/>
          <a:stretch>
            <a:fillRect/>
          </a:stretch>
        </p:blipFill>
        <p:spPr bwMode="auto">
          <a:xfrm>
            <a:off x="1981200" y="609600"/>
            <a:ext cx="6488113" cy="5638800"/>
          </a:xfrm>
          <a:prstGeom prst="rect">
            <a:avLst/>
          </a:prstGeom>
          <a:noFill/>
          <a:ln w="9525">
            <a:solidFill>
              <a:schemeClr val="accent2">
                <a:lumMod val="50000"/>
              </a:schemeClr>
            </a:solidFill>
            <a:miter lim="800000"/>
            <a:headEnd/>
            <a:tailEnd/>
          </a:ln>
        </p:spPr>
      </p:pic>
      <p:sp>
        <p:nvSpPr>
          <p:cNvPr id="6" name="Rectangle 5"/>
          <p:cNvSpPr/>
          <p:nvPr/>
        </p:nvSpPr>
        <p:spPr>
          <a:xfrm>
            <a:off x="685800" y="609600"/>
            <a:ext cx="1295400" cy="5638800"/>
          </a:xfrm>
          <a:prstGeom prst="rect">
            <a:avLst/>
          </a:prstGeom>
          <a:solidFill>
            <a:schemeClr val="accent6">
              <a:lumMod val="50000"/>
              <a:alpha val="57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US" sz="2800" dirty="0">
                <a:solidFill>
                  <a:schemeClr val="bg2">
                    <a:lumMod val="10000"/>
                  </a:schemeClr>
                </a:solidFill>
                <a:effectLst>
                  <a:outerShdw blurRad="38100" dist="38100" dir="2700000" algn="tl">
                    <a:srgbClr val="000000">
                      <a:alpha val="43137"/>
                    </a:srgbClr>
                  </a:outerShdw>
                </a:effectLst>
              </a:rPr>
              <a:t>Sustainability Management System</a:t>
            </a:r>
            <a:r>
              <a:rPr lang="en-US" sz="2800" dirty="0">
                <a:solidFill>
                  <a:schemeClr val="bg2">
                    <a:lumMod val="10000"/>
                  </a:schemeClr>
                </a:solidFill>
              </a:rPr>
              <a:t> </a:t>
            </a:r>
            <a:r>
              <a:rPr lang="en-US" sz="2800" b="1" dirty="0">
                <a:solidFill>
                  <a:schemeClr val="bg2">
                    <a:lumMod val="10000"/>
                  </a:schemeClr>
                </a:solidFill>
                <a:effectLst>
                  <a:outerShdw blurRad="38100" dist="38100" dir="2700000" algn="tl">
                    <a:srgbClr val="000000">
                      <a:alpha val="43137"/>
                    </a:srgbClr>
                  </a:outerShdw>
                </a:effectLst>
              </a:rPr>
              <a:t>(SMS)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kwallace\AppData\Local\Microsoft\Windows\Temporary Internet Files\Content.Outlook\OODFK0V0\NB green frame template 09.jpg"/>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graphicFrame>
        <p:nvGraphicFramePr>
          <p:cNvPr id="25" name="Chart 24"/>
          <p:cNvGraphicFramePr/>
          <p:nvPr/>
        </p:nvGraphicFramePr>
        <p:xfrm>
          <a:off x="609600" y="609600"/>
          <a:ext cx="7772400" cy="5562599"/>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endParaRPr lang="en-US" smtClean="0"/>
          </a:p>
        </p:txBody>
      </p:sp>
      <p:sp>
        <p:nvSpPr>
          <p:cNvPr id="29699" name="Content Placeholder 2"/>
          <p:cNvSpPr>
            <a:spLocks noGrp="1"/>
          </p:cNvSpPr>
          <p:nvPr>
            <p:ph idx="1"/>
          </p:nvPr>
        </p:nvSpPr>
        <p:spPr/>
        <p:txBody>
          <a:bodyPr/>
          <a:lstStyle/>
          <a:p>
            <a:endParaRPr lang="en-US" smtClean="0"/>
          </a:p>
        </p:txBody>
      </p:sp>
      <p:pic>
        <p:nvPicPr>
          <p:cNvPr id="29700" name="Picture 2" descr="File:Blind monks examining an elephant.jpg">
            <a:hlinkClick r:id="rId3"/>
          </p:cNvPr>
          <p:cNvPicPr>
            <a:picLocks noChangeAspect="1" noChangeArrowheads="1"/>
          </p:cNvPicPr>
          <p:nvPr/>
        </p:nvPicPr>
        <p:blipFill>
          <a:blip r:embed="rId4" cstate="print"/>
          <a:srcRect/>
          <a:stretch>
            <a:fillRect/>
          </a:stretch>
        </p:blipFill>
        <p:spPr bwMode="auto">
          <a:xfrm>
            <a:off x="-152400" y="0"/>
            <a:ext cx="945991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20 NB master pres La Folie.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8 NB master pres owners.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pic>
        <p:nvPicPr>
          <p:cNvPr id="31747" name="Picture 4" descr="talkBubbles.png"/>
          <p:cNvPicPr>
            <a:picLocks noChangeAspect="1"/>
          </p:cNvPicPr>
          <p:nvPr/>
        </p:nvPicPr>
        <p:blipFill>
          <a:blip r:embed="rId4" cstate="email"/>
          <a:srcRect/>
          <a:stretch>
            <a:fillRect/>
          </a:stretch>
        </p:blipFill>
        <p:spPr bwMode="auto">
          <a:xfrm>
            <a:off x="-76200" y="423863"/>
            <a:ext cx="8382000" cy="2774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kwallace\AppData\Local\Microsoft\Windows\Temporary Internet Files\Content.Outlook\OODFK0V0\NB green frame template 09.jpg"/>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grpSp>
        <p:nvGrpSpPr>
          <p:cNvPr id="32771" name="Group 25"/>
          <p:cNvGrpSpPr>
            <a:grpSpLocks/>
          </p:cNvGrpSpPr>
          <p:nvPr/>
        </p:nvGrpSpPr>
        <p:grpSpPr bwMode="auto">
          <a:xfrm>
            <a:off x="914400" y="2819400"/>
            <a:ext cx="7353300" cy="3390900"/>
            <a:chOff x="838200" y="1066800"/>
            <a:chExt cx="7353300" cy="3390900"/>
          </a:xfrm>
        </p:grpSpPr>
        <p:pic>
          <p:nvPicPr>
            <p:cNvPr id="32773" name="Picture 2" descr="User Photo"/>
            <p:cNvPicPr>
              <a:picLocks noChangeAspect="1" noChangeArrowheads="1"/>
            </p:cNvPicPr>
            <p:nvPr/>
          </p:nvPicPr>
          <p:blipFill>
            <a:blip r:embed="rId4" cstate="email"/>
            <a:srcRect/>
            <a:stretch>
              <a:fillRect/>
            </a:stretch>
          </p:blipFill>
          <p:spPr bwMode="auto">
            <a:xfrm>
              <a:off x="838200" y="1066800"/>
              <a:ext cx="952500" cy="952500"/>
            </a:xfrm>
            <a:prstGeom prst="rect">
              <a:avLst/>
            </a:prstGeom>
            <a:noFill/>
            <a:ln w="9525">
              <a:noFill/>
              <a:miter lim="800000"/>
              <a:headEnd/>
              <a:tailEnd/>
            </a:ln>
          </p:spPr>
        </p:pic>
        <p:pic>
          <p:nvPicPr>
            <p:cNvPr id="32774" name="Picture 4" descr="User Photo"/>
            <p:cNvPicPr>
              <a:picLocks noChangeAspect="1" noChangeArrowheads="1"/>
            </p:cNvPicPr>
            <p:nvPr/>
          </p:nvPicPr>
          <p:blipFill>
            <a:blip r:embed="rId5" cstate="email"/>
            <a:srcRect/>
            <a:stretch>
              <a:fillRect/>
            </a:stretch>
          </p:blipFill>
          <p:spPr bwMode="auto">
            <a:xfrm>
              <a:off x="1905000" y="1066800"/>
              <a:ext cx="952500" cy="952500"/>
            </a:xfrm>
            <a:prstGeom prst="rect">
              <a:avLst/>
            </a:prstGeom>
            <a:noFill/>
            <a:ln w="9525">
              <a:noFill/>
              <a:miter lim="800000"/>
              <a:headEnd/>
              <a:tailEnd/>
            </a:ln>
          </p:spPr>
        </p:pic>
        <p:pic>
          <p:nvPicPr>
            <p:cNvPr id="32775" name="Picture 6" descr="User Photo"/>
            <p:cNvPicPr>
              <a:picLocks noChangeAspect="1" noChangeArrowheads="1"/>
            </p:cNvPicPr>
            <p:nvPr/>
          </p:nvPicPr>
          <p:blipFill>
            <a:blip r:embed="rId6" cstate="email"/>
            <a:srcRect/>
            <a:stretch>
              <a:fillRect/>
            </a:stretch>
          </p:blipFill>
          <p:spPr bwMode="auto">
            <a:xfrm>
              <a:off x="2971800" y="1066800"/>
              <a:ext cx="952500" cy="952500"/>
            </a:xfrm>
            <a:prstGeom prst="rect">
              <a:avLst/>
            </a:prstGeom>
            <a:noFill/>
            <a:ln w="9525">
              <a:noFill/>
              <a:miter lim="800000"/>
              <a:headEnd/>
              <a:tailEnd/>
            </a:ln>
          </p:spPr>
        </p:pic>
        <p:pic>
          <p:nvPicPr>
            <p:cNvPr id="32776" name="Picture 8" descr="User Photo"/>
            <p:cNvPicPr>
              <a:picLocks noChangeAspect="1" noChangeArrowheads="1"/>
            </p:cNvPicPr>
            <p:nvPr/>
          </p:nvPicPr>
          <p:blipFill>
            <a:blip r:embed="rId7" cstate="email"/>
            <a:srcRect/>
            <a:stretch>
              <a:fillRect/>
            </a:stretch>
          </p:blipFill>
          <p:spPr bwMode="auto">
            <a:xfrm>
              <a:off x="4038600" y="1066800"/>
              <a:ext cx="952500" cy="952500"/>
            </a:xfrm>
            <a:prstGeom prst="rect">
              <a:avLst/>
            </a:prstGeom>
            <a:noFill/>
            <a:ln w="9525">
              <a:noFill/>
              <a:miter lim="800000"/>
              <a:headEnd/>
              <a:tailEnd/>
            </a:ln>
          </p:spPr>
        </p:pic>
        <p:pic>
          <p:nvPicPr>
            <p:cNvPr id="32777" name="Picture 10" descr="User Photo"/>
            <p:cNvPicPr>
              <a:picLocks noChangeAspect="1" noChangeArrowheads="1"/>
            </p:cNvPicPr>
            <p:nvPr/>
          </p:nvPicPr>
          <p:blipFill>
            <a:blip r:embed="rId8" cstate="email"/>
            <a:srcRect/>
            <a:stretch>
              <a:fillRect/>
            </a:stretch>
          </p:blipFill>
          <p:spPr bwMode="auto">
            <a:xfrm>
              <a:off x="5105400" y="1066800"/>
              <a:ext cx="952500" cy="952500"/>
            </a:xfrm>
            <a:prstGeom prst="rect">
              <a:avLst/>
            </a:prstGeom>
            <a:noFill/>
            <a:ln w="9525">
              <a:noFill/>
              <a:miter lim="800000"/>
              <a:headEnd/>
              <a:tailEnd/>
            </a:ln>
          </p:spPr>
        </p:pic>
        <p:pic>
          <p:nvPicPr>
            <p:cNvPr id="32778" name="Picture 12" descr="User Photo"/>
            <p:cNvPicPr>
              <a:picLocks noChangeAspect="1" noChangeArrowheads="1"/>
            </p:cNvPicPr>
            <p:nvPr/>
          </p:nvPicPr>
          <p:blipFill>
            <a:blip r:embed="rId9" cstate="email"/>
            <a:srcRect/>
            <a:stretch>
              <a:fillRect/>
            </a:stretch>
          </p:blipFill>
          <p:spPr bwMode="auto">
            <a:xfrm>
              <a:off x="6172200" y="1066800"/>
              <a:ext cx="952500" cy="952500"/>
            </a:xfrm>
            <a:prstGeom prst="rect">
              <a:avLst/>
            </a:prstGeom>
            <a:noFill/>
            <a:ln w="9525">
              <a:noFill/>
              <a:miter lim="800000"/>
              <a:headEnd/>
              <a:tailEnd/>
            </a:ln>
          </p:spPr>
        </p:pic>
        <p:pic>
          <p:nvPicPr>
            <p:cNvPr id="32779" name="Picture 14" descr="User Photo"/>
            <p:cNvPicPr>
              <a:picLocks noChangeAspect="1" noChangeArrowheads="1"/>
            </p:cNvPicPr>
            <p:nvPr/>
          </p:nvPicPr>
          <p:blipFill>
            <a:blip r:embed="rId10" cstate="email"/>
            <a:srcRect/>
            <a:stretch>
              <a:fillRect/>
            </a:stretch>
          </p:blipFill>
          <p:spPr bwMode="auto">
            <a:xfrm>
              <a:off x="838200" y="2286000"/>
              <a:ext cx="952500" cy="952500"/>
            </a:xfrm>
            <a:prstGeom prst="rect">
              <a:avLst/>
            </a:prstGeom>
            <a:noFill/>
            <a:ln w="9525">
              <a:noFill/>
              <a:miter lim="800000"/>
              <a:headEnd/>
              <a:tailEnd/>
            </a:ln>
          </p:spPr>
        </p:pic>
        <p:pic>
          <p:nvPicPr>
            <p:cNvPr id="32780" name="Picture 16" descr="User Photo"/>
            <p:cNvPicPr>
              <a:picLocks noChangeAspect="1" noChangeArrowheads="1"/>
            </p:cNvPicPr>
            <p:nvPr/>
          </p:nvPicPr>
          <p:blipFill>
            <a:blip r:embed="rId11" cstate="email"/>
            <a:srcRect/>
            <a:stretch>
              <a:fillRect/>
            </a:stretch>
          </p:blipFill>
          <p:spPr bwMode="auto">
            <a:xfrm>
              <a:off x="1905000" y="2286000"/>
              <a:ext cx="952500" cy="952500"/>
            </a:xfrm>
            <a:prstGeom prst="rect">
              <a:avLst/>
            </a:prstGeom>
            <a:noFill/>
            <a:ln w="9525">
              <a:noFill/>
              <a:miter lim="800000"/>
              <a:headEnd/>
              <a:tailEnd/>
            </a:ln>
          </p:spPr>
        </p:pic>
        <p:pic>
          <p:nvPicPr>
            <p:cNvPr id="32781" name="Picture 18" descr="User Photo"/>
            <p:cNvPicPr>
              <a:picLocks noChangeAspect="1" noChangeArrowheads="1"/>
            </p:cNvPicPr>
            <p:nvPr/>
          </p:nvPicPr>
          <p:blipFill>
            <a:blip r:embed="rId12" cstate="email"/>
            <a:srcRect/>
            <a:stretch>
              <a:fillRect/>
            </a:stretch>
          </p:blipFill>
          <p:spPr bwMode="auto">
            <a:xfrm>
              <a:off x="2971800" y="2286000"/>
              <a:ext cx="952500" cy="952500"/>
            </a:xfrm>
            <a:prstGeom prst="rect">
              <a:avLst/>
            </a:prstGeom>
            <a:noFill/>
            <a:ln w="9525">
              <a:noFill/>
              <a:miter lim="800000"/>
              <a:headEnd/>
              <a:tailEnd/>
            </a:ln>
          </p:spPr>
        </p:pic>
        <p:pic>
          <p:nvPicPr>
            <p:cNvPr id="32782" name="Picture 20" descr="User Photo"/>
            <p:cNvPicPr>
              <a:picLocks noChangeAspect="1" noChangeArrowheads="1"/>
            </p:cNvPicPr>
            <p:nvPr/>
          </p:nvPicPr>
          <p:blipFill>
            <a:blip r:embed="rId13" cstate="email"/>
            <a:srcRect/>
            <a:stretch>
              <a:fillRect/>
            </a:stretch>
          </p:blipFill>
          <p:spPr bwMode="auto">
            <a:xfrm>
              <a:off x="4038600" y="2286000"/>
              <a:ext cx="952500" cy="952500"/>
            </a:xfrm>
            <a:prstGeom prst="rect">
              <a:avLst/>
            </a:prstGeom>
            <a:noFill/>
            <a:ln w="9525">
              <a:noFill/>
              <a:miter lim="800000"/>
              <a:headEnd/>
              <a:tailEnd/>
            </a:ln>
          </p:spPr>
        </p:pic>
        <p:pic>
          <p:nvPicPr>
            <p:cNvPr id="32783" name="Picture 22" descr="User Photo"/>
            <p:cNvPicPr>
              <a:picLocks noChangeAspect="1" noChangeArrowheads="1"/>
            </p:cNvPicPr>
            <p:nvPr/>
          </p:nvPicPr>
          <p:blipFill>
            <a:blip r:embed="rId14" cstate="email"/>
            <a:srcRect/>
            <a:stretch>
              <a:fillRect/>
            </a:stretch>
          </p:blipFill>
          <p:spPr bwMode="auto">
            <a:xfrm>
              <a:off x="5105400" y="2286000"/>
              <a:ext cx="952500" cy="952500"/>
            </a:xfrm>
            <a:prstGeom prst="rect">
              <a:avLst/>
            </a:prstGeom>
            <a:noFill/>
            <a:ln w="9525">
              <a:noFill/>
              <a:miter lim="800000"/>
              <a:headEnd/>
              <a:tailEnd/>
            </a:ln>
          </p:spPr>
        </p:pic>
        <p:pic>
          <p:nvPicPr>
            <p:cNvPr id="32784" name="Picture 24" descr="User Photo"/>
            <p:cNvPicPr>
              <a:picLocks noChangeAspect="1" noChangeArrowheads="1"/>
            </p:cNvPicPr>
            <p:nvPr/>
          </p:nvPicPr>
          <p:blipFill>
            <a:blip r:embed="rId15" cstate="email"/>
            <a:srcRect/>
            <a:stretch>
              <a:fillRect/>
            </a:stretch>
          </p:blipFill>
          <p:spPr bwMode="auto">
            <a:xfrm>
              <a:off x="7239000" y="1066800"/>
              <a:ext cx="952500" cy="952500"/>
            </a:xfrm>
            <a:prstGeom prst="rect">
              <a:avLst/>
            </a:prstGeom>
            <a:noFill/>
            <a:ln w="9525">
              <a:noFill/>
              <a:miter lim="800000"/>
              <a:headEnd/>
              <a:tailEnd/>
            </a:ln>
          </p:spPr>
        </p:pic>
        <p:pic>
          <p:nvPicPr>
            <p:cNvPr id="32785" name="Picture 26" descr="User Photo"/>
            <p:cNvPicPr>
              <a:picLocks noChangeAspect="1" noChangeArrowheads="1"/>
            </p:cNvPicPr>
            <p:nvPr/>
          </p:nvPicPr>
          <p:blipFill>
            <a:blip r:embed="rId16" cstate="email"/>
            <a:srcRect/>
            <a:stretch>
              <a:fillRect/>
            </a:stretch>
          </p:blipFill>
          <p:spPr bwMode="auto">
            <a:xfrm>
              <a:off x="6172200" y="2286000"/>
              <a:ext cx="952500" cy="952500"/>
            </a:xfrm>
            <a:prstGeom prst="rect">
              <a:avLst/>
            </a:prstGeom>
            <a:noFill/>
            <a:ln w="9525">
              <a:noFill/>
              <a:miter lim="800000"/>
              <a:headEnd/>
              <a:tailEnd/>
            </a:ln>
          </p:spPr>
        </p:pic>
        <p:pic>
          <p:nvPicPr>
            <p:cNvPr id="32786" name="Picture 28" descr="User Photo"/>
            <p:cNvPicPr>
              <a:picLocks noChangeAspect="1" noChangeArrowheads="1"/>
            </p:cNvPicPr>
            <p:nvPr/>
          </p:nvPicPr>
          <p:blipFill>
            <a:blip r:embed="rId17" cstate="email"/>
            <a:srcRect/>
            <a:stretch>
              <a:fillRect/>
            </a:stretch>
          </p:blipFill>
          <p:spPr bwMode="auto">
            <a:xfrm>
              <a:off x="7239000" y="2286000"/>
              <a:ext cx="952500" cy="952500"/>
            </a:xfrm>
            <a:prstGeom prst="rect">
              <a:avLst/>
            </a:prstGeom>
            <a:noFill/>
            <a:ln w="9525">
              <a:noFill/>
              <a:miter lim="800000"/>
              <a:headEnd/>
              <a:tailEnd/>
            </a:ln>
          </p:spPr>
        </p:pic>
        <p:pic>
          <p:nvPicPr>
            <p:cNvPr id="32787" name="Picture 30" descr="User Photo"/>
            <p:cNvPicPr>
              <a:picLocks noChangeAspect="1" noChangeArrowheads="1"/>
            </p:cNvPicPr>
            <p:nvPr/>
          </p:nvPicPr>
          <p:blipFill>
            <a:blip r:embed="rId18" cstate="email"/>
            <a:srcRect/>
            <a:stretch>
              <a:fillRect/>
            </a:stretch>
          </p:blipFill>
          <p:spPr bwMode="auto">
            <a:xfrm>
              <a:off x="838200" y="3505200"/>
              <a:ext cx="952500" cy="952500"/>
            </a:xfrm>
            <a:prstGeom prst="rect">
              <a:avLst/>
            </a:prstGeom>
            <a:noFill/>
            <a:ln w="9525">
              <a:noFill/>
              <a:miter lim="800000"/>
              <a:headEnd/>
              <a:tailEnd/>
            </a:ln>
          </p:spPr>
        </p:pic>
        <p:pic>
          <p:nvPicPr>
            <p:cNvPr id="32788" name="Picture 32" descr="User Photo"/>
            <p:cNvPicPr>
              <a:picLocks noChangeAspect="1" noChangeArrowheads="1"/>
            </p:cNvPicPr>
            <p:nvPr/>
          </p:nvPicPr>
          <p:blipFill>
            <a:blip r:embed="rId19" cstate="email"/>
            <a:srcRect/>
            <a:stretch>
              <a:fillRect/>
            </a:stretch>
          </p:blipFill>
          <p:spPr bwMode="auto">
            <a:xfrm>
              <a:off x="1905000" y="3505200"/>
              <a:ext cx="952500" cy="952500"/>
            </a:xfrm>
            <a:prstGeom prst="rect">
              <a:avLst/>
            </a:prstGeom>
            <a:noFill/>
            <a:ln w="9525">
              <a:noFill/>
              <a:miter lim="800000"/>
              <a:headEnd/>
              <a:tailEnd/>
            </a:ln>
          </p:spPr>
        </p:pic>
        <p:pic>
          <p:nvPicPr>
            <p:cNvPr id="32789" name="Picture 34" descr="User Photo"/>
            <p:cNvPicPr>
              <a:picLocks noChangeAspect="1" noChangeArrowheads="1"/>
            </p:cNvPicPr>
            <p:nvPr/>
          </p:nvPicPr>
          <p:blipFill>
            <a:blip r:embed="rId20" cstate="email"/>
            <a:srcRect/>
            <a:stretch>
              <a:fillRect/>
            </a:stretch>
          </p:blipFill>
          <p:spPr bwMode="auto">
            <a:xfrm>
              <a:off x="2971800" y="3505200"/>
              <a:ext cx="952500" cy="952500"/>
            </a:xfrm>
            <a:prstGeom prst="rect">
              <a:avLst/>
            </a:prstGeom>
            <a:noFill/>
            <a:ln w="9525">
              <a:noFill/>
              <a:miter lim="800000"/>
              <a:headEnd/>
              <a:tailEnd/>
            </a:ln>
          </p:spPr>
        </p:pic>
        <p:pic>
          <p:nvPicPr>
            <p:cNvPr id="32790" name="Picture 36" descr="User Photo"/>
            <p:cNvPicPr>
              <a:picLocks noChangeAspect="1" noChangeArrowheads="1"/>
            </p:cNvPicPr>
            <p:nvPr/>
          </p:nvPicPr>
          <p:blipFill>
            <a:blip r:embed="rId21" cstate="email"/>
            <a:srcRect/>
            <a:stretch>
              <a:fillRect/>
            </a:stretch>
          </p:blipFill>
          <p:spPr bwMode="auto">
            <a:xfrm>
              <a:off x="4038600" y="3505200"/>
              <a:ext cx="952500" cy="952500"/>
            </a:xfrm>
            <a:prstGeom prst="rect">
              <a:avLst/>
            </a:prstGeom>
            <a:noFill/>
            <a:ln w="9525">
              <a:noFill/>
              <a:miter lim="800000"/>
              <a:headEnd/>
              <a:tailEnd/>
            </a:ln>
          </p:spPr>
        </p:pic>
        <p:pic>
          <p:nvPicPr>
            <p:cNvPr id="32791" name="Picture 38" descr="User Photo"/>
            <p:cNvPicPr>
              <a:picLocks noChangeAspect="1" noChangeArrowheads="1"/>
            </p:cNvPicPr>
            <p:nvPr/>
          </p:nvPicPr>
          <p:blipFill>
            <a:blip r:embed="rId22" cstate="email"/>
            <a:srcRect/>
            <a:stretch>
              <a:fillRect/>
            </a:stretch>
          </p:blipFill>
          <p:spPr bwMode="auto">
            <a:xfrm>
              <a:off x="5105400" y="3505200"/>
              <a:ext cx="952500" cy="952500"/>
            </a:xfrm>
            <a:prstGeom prst="rect">
              <a:avLst/>
            </a:prstGeom>
            <a:noFill/>
            <a:ln w="9525">
              <a:noFill/>
              <a:miter lim="800000"/>
              <a:headEnd/>
              <a:tailEnd/>
            </a:ln>
          </p:spPr>
        </p:pic>
        <p:pic>
          <p:nvPicPr>
            <p:cNvPr id="32792" name="Picture 40" descr="User Photo"/>
            <p:cNvPicPr>
              <a:picLocks noChangeAspect="1" noChangeArrowheads="1"/>
            </p:cNvPicPr>
            <p:nvPr/>
          </p:nvPicPr>
          <p:blipFill>
            <a:blip r:embed="rId23" cstate="email"/>
            <a:srcRect/>
            <a:stretch>
              <a:fillRect/>
            </a:stretch>
          </p:blipFill>
          <p:spPr bwMode="auto">
            <a:xfrm>
              <a:off x="6172200" y="3505200"/>
              <a:ext cx="952500" cy="952500"/>
            </a:xfrm>
            <a:prstGeom prst="rect">
              <a:avLst/>
            </a:prstGeom>
            <a:noFill/>
            <a:ln w="9525">
              <a:noFill/>
              <a:miter lim="800000"/>
              <a:headEnd/>
              <a:tailEnd/>
            </a:ln>
          </p:spPr>
        </p:pic>
      </p:grpSp>
      <p:pic>
        <p:nvPicPr>
          <p:cNvPr id="32772" name="Picture 41"/>
          <p:cNvPicPr>
            <a:picLocks noChangeAspect="1" noChangeArrowheads="1"/>
          </p:cNvPicPr>
          <p:nvPr/>
        </p:nvPicPr>
        <p:blipFill>
          <a:blip r:embed="rId24" cstate="email"/>
          <a:srcRect/>
          <a:stretch>
            <a:fillRect/>
          </a:stretch>
        </p:blipFill>
        <p:spPr bwMode="auto">
          <a:xfrm>
            <a:off x="685800" y="622300"/>
            <a:ext cx="7772400" cy="2170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kwallace\AppData\Local\Microsoft\Windows\Temporary Internet Files\Content.Outlook\OODFK0V0\NB green frame template 09.jpg"/>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17" name="Oval 16"/>
          <p:cNvSpPr/>
          <p:nvPr/>
        </p:nvSpPr>
        <p:spPr>
          <a:xfrm>
            <a:off x="609600" y="457200"/>
            <a:ext cx="3581400" cy="3429000"/>
          </a:xfrm>
          <a:prstGeom prst="ellipse">
            <a:avLst/>
          </a:prstGeom>
          <a:solidFill>
            <a:schemeClr val="bg2">
              <a:lumMod val="90000"/>
            </a:schemeClr>
          </a:solidFill>
          <a:ln>
            <a:solidFill>
              <a:srgbClr val="85A02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3796" name="Picture Placeholder 9" descr="inreach photo.jpg"/>
          <p:cNvPicPr>
            <a:picLocks noGrp="1" noChangeAspect="1"/>
          </p:cNvPicPr>
          <p:nvPr>
            <p:ph type="pic" idx="1"/>
          </p:nvPr>
        </p:nvPicPr>
        <p:blipFill>
          <a:blip r:embed="rId4" cstate="email">
            <a:clrChange>
              <a:clrFrom>
                <a:srgbClr val="FCFCFC"/>
              </a:clrFrom>
              <a:clrTo>
                <a:srgbClr val="FCFCFC">
                  <a:alpha val="0"/>
                </a:srgbClr>
              </a:clrTo>
            </a:clrChange>
          </a:blip>
          <a:srcRect/>
          <a:stretch>
            <a:fillRect/>
          </a:stretch>
        </p:blipFill>
        <p:spPr>
          <a:xfrm>
            <a:off x="1066800" y="1371600"/>
            <a:ext cx="2735263" cy="1674813"/>
          </a:xfrm>
        </p:spPr>
      </p:pic>
      <p:sp>
        <p:nvSpPr>
          <p:cNvPr id="14" name="Oval 13"/>
          <p:cNvSpPr/>
          <p:nvPr/>
        </p:nvSpPr>
        <p:spPr>
          <a:xfrm>
            <a:off x="4572000" y="2514600"/>
            <a:ext cx="4343400" cy="4191000"/>
          </a:xfrm>
          <a:prstGeom prst="ellipse">
            <a:avLst/>
          </a:prstGeom>
          <a:solidFill>
            <a:srgbClr val="85A02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5400" dirty="0">
                <a:solidFill>
                  <a:srgbClr val="425010"/>
                </a:solidFill>
                <a:latin typeface="Consolas" pitchFamily="49" charset="0"/>
              </a:rPr>
              <a:t>INreach</a:t>
            </a:r>
          </a:p>
        </p:txBody>
      </p:sp>
      <p:sp>
        <p:nvSpPr>
          <p:cNvPr id="16" name="Oval 15"/>
          <p:cNvSpPr/>
          <p:nvPr/>
        </p:nvSpPr>
        <p:spPr>
          <a:xfrm>
            <a:off x="2743200" y="3733800"/>
            <a:ext cx="2514600" cy="2438400"/>
          </a:xfrm>
          <a:prstGeom prst="ellipse">
            <a:avLst/>
          </a:prstGeom>
          <a:solidFill>
            <a:srgbClr val="42501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rgbClr val="92D050"/>
                </a:solidFill>
                <a:latin typeface="Consolas" pitchFamily="49" charset="0"/>
              </a:rPr>
              <a:t>Sustainability</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yin yang slide.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3" name="TextBox 2"/>
          <p:cNvSpPr txBox="1"/>
          <p:nvPr/>
        </p:nvSpPr>
        <p:spPr>
          <a:xfrm>
            <a:off x="2286000" y="1600200"/>
            <a:ext cx="3581400" cy="584200"/>
          </a:xfrm>
          <a:prstGeom prst="rect">
            <a:avLst/>
          </a:prstGeom>
          <a:solidFill>
            <a:schemeClr val="accent3">
              <a:lumMod val="60000"/>
              <a:lumOff val="40000"/>
            </a:schemeClr>
          </a:solidFill>
        </p:spPr>
        <p:txBody>
          <a:bodyPr>
            <a:spAutoFit/>
          </a:bodyPr>
          <a:lstStyle/>
          <a:p>
            <a:pPr algn="ctr" fontAlgn="auto">
              <a:spcBef>
                <a:spcPts val="0"/>
              </a:spcBef>
              <a:spcAft>
                <a:spcPts val="0"/>
              </a:spcAft>
              <a:defRPr/>
            </a:pPr>
            <a:r>
              <a:rPr lang="en-US" sz="3200" dirty="0">
                <a:latin typeface="Broadway" pitchFamily="82" charset="0"/>
                <a:cs typeface="+mn-cs"/>
              </a:rPr>
              <a:t>ADVOCACY</a:t>
            </a:r>
            <a:endParaRPr lang="en-US" sz="2800" dirty="0">
              <a:latin typeface="Broadway" pitchFamily="82" charset="0"/>
              <a:cs typeface="+mn-cs"/>
            </a:endParaRPr>
          </a:p>
        </p:txBody>
      </p:sp>
      <p:sp>
        <p:nvSpPr>
          <p:cNvPr id="4" name="TextBox 3"/>
          <p:cNvSpPr txBox="1"/>
          <p:nvPr/>
        </p:nvSpPr>
        <p:spPr>
          <a:xfrm>
            <a:off x="3276600" y="4724400"/>
            <a:ext cx="3581400" cy="584200"/>
          </a:xfrm>
          <a:prstGeom prst="rect">
            <a:avLst/>
          </a:prstGeom>
          <a:solidFill>
            <a:schemeClr val="accent2">
              <a:lumMod val="75000"/>
            </a:schemeClr>
          </a:solidFill>
        </p:spPr>
        <p:txBody>
          <a:bodyPr>
            <a:spAutoFit/>
          </a:bodyPr>
          <a:lstStyle/>
          <a:p>
            <a:pPr algn="ctr" fontAlgn="auto">
              <a:spcBef>
                <a:spcPts val="0"/>
              </a:spcBef>
              <a:spcAft>
                <a:spcPts val="0"/>
              </a:spcAft>
              <a:defRPr/>
            </a:pPr>
            <a:r>
              <a:rPr lang="en-US" sz="3200" dirty="0">
                <a:latin typeface="Broadway" pitchFamily="82" charset="0"/>
                <a:cs typeface="+mn-cs"/>
              </a:rPr>
              <a:t>ACTION</a:t>
            </a:r>
            <a:endParaRPr lang="en-US" sz="2800" dirty="0">
              <a:latin typeface="Broadway" pitchFamily="82" charset="0"/>
              <a:cs typeface="+mn-cs"/>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Dan B wind 07"/>
          <p:cNvPicPr>
            <a:picLocks noChangeAspect="1" noChangeArrowheads="1"/>
          </p:cNvPicPr>
          <p:nvPr/>
        </p:nvPicPr>
        <p:blipFill>
          <a:blip r:embed="rId3" cstate="email"/>
          <a:srcRect/>
          <a:stretch>
            <a:fillRect/>
          </a:stretch>
        </p:blipFill>
        <p:spPr bwMode="auto">
          <a:xfrm>
            <a:off x="-1588" y="0"/>
            <a:ext cx="9145588" cy="6859588"/>
          </a:xfrm>
          <a:prstGeom prst="rect">
            <a:avLst/>
          </a:prstGeom>
          <a:noFill/>
          <a:ln w="9525">
            <a:noFill/>
            <a:miter lim="800000"/>
            <a:headEnd/>
            <a:tailEnd/>
          </a:ln>
        </p:spPr>
      </p:pic>
      <p:sp>
        <p:nvSpPr>
          <p:cNvPr id="27651" name="TextBox 4"/>
          <p:cNvSpPr txBox="1">
            <a:spLocks noChangeArrowheads="1"/>
          </p:cNvSpPr>
          <p:nvPr/>
        </p:nvSpPr>
        <p:spPr bwMode="auto">
          <a:xfrm>
            <a:off x="0" y="3886200"/>
            <a:ext cx="6096000" cy="830263"/>
          </a:xfrm>
          <a:prstGeom prst="rect">
            <a:avLst/>
          </a:prstGeom>
          <a:noFill/>
          <a:ln w="9525">
            <a:noFill/>
            <a:miter lim="800000"/>
            <a:headEnd/>
            <a:tailEnd/>
          </a:ln>
        </p:spPr>
        <p:txBody>
          <a:bodyPr>
            <a:spAutoFit/>
          </a:bodyPr>
          <a:lstStyle/>
          <a:p>
            <a:pPr>
              <a:defRPr/>
            </a:pPr>
            <a:r>
              <a:rPr lang="en-US" sz="2400" dirty="0">
                <a:latin typeface="+mn-lt"/>
              </a:rPr>
              <a:t>Carbon Footprint :::: Fossil Fuel Consumption</a:t>
            </a:r>
          </a:p>
          <a:p>
            <a:pPr>
              <a:defRPr/>
            </a:pPr>
            <a:r>
              <a:rPr lang="en-US" sz="2400" dirty="0">
                <a:latin typeface="+mn-lt"/>
              </a:rPr>
              <a:t>	</a:t>
            </a:r>
          </a:p>
        </p:txBody>
      </p:sp>
      <p:sp>
        <p:nvSpPr>
          <p:cNvPr id="27652" name="TextBox 5"/>
          <p:cNvSpPr txBox="1">
            <a:spLocks noChangeArrowheads="1"/>
          </p:cNvSpPr>
          <p:nvPr/>
        </p:nvSpPr>
        <p:spPr bwMode="auto">
          <a:xfrm>
            <a:off x="0" y="2205038"/>
            <a:ext cx="4114800" cy="461962"/>
          </a:xfrm>
          <a:prstGeom prst="rect">
            <a:avLst/>
          </a:prstGeom>
          <a:noFill/>
          <a:ln w="9525">
            <a:noFill/>
            <a:miter lim="800000"/>
            <a:headEnd/>
            <a:tailEnd/>
          </a:ln>
        </p:spPr>
        <p:txBody>
          <a:bodyPr>
            <a:spAutoFit/>
          </a:bodyPr>
          <a:lstStyle/>
          <a:p>
            <a:pPr>
              <a:defRPr/>
            </a:pPr>
            <a:r>
              <a:rPr lang="en-US" sz="2400">
                <a:latin typeface="+mn-lt"/>
              </a:rPr>
              <a:t>Water Stewardship</a:t>
            </a:r>
          </a:p>
        </p:txBody>
      </p:sp>
      <p:sp>
        <p:nvSpPr>
          <p:cNvPr id="27653" name="TextBox 6"/>
          <p:cNvSpPr txBox="1">
            <a:spLocks noChangeArrowheads="1"/>
          </p:cNvSpPr>
          <p:nvPr/>
        </p:nvSpPr>
        <p:spPr bwMode="auto">
          <a:xfrm>
            <a:off x="0" y="3043238"/>
            <a:ext cx="5029200" cy="461962"/>
          </a:xfrm>
          <a:prstGeom prst="rect">
            <a:avLst/>
          </a:prstGeom>
          <a:noFill/>
          <a:ln w="9525">
            <a:noFill/>
            <a:miter lim="800000"/>
            <a:headEnd/>
            <a:tailEnd/>
          </a:ln>
        </p:spPr>
        <p:txBody>
          <a:bodyPr>
            <a:spAutoFit/>
          </a:bodyPr>
          <a:lstStyle/>
          <a:p>
            <a:pPr>
              <a:defRPr/>
            </a:pPr>
            <a:r>
              <a:rPr lang="en-US" sz="2400" dirty="0">
                <a:latin typeface="+mn-lt"/>
              </a:rPr>
              <a:t>Closing Loops :::: Eliminating Waste</a:t>
            </a:r>
          </a:p>
        </p:txBody>
      </p:sp>
      <p:sp>
        <p:nvSpPr>
          <p:cNvPr id="35846" name="TextBox 7"/>
          <p:cNvSpPr txBox="1">
            <a:spLocks noChangeArrowheads="1"/>
          </p:cNvSpPr>
          <p:nvPr/>
        </p:nvSpPr>
        <p:spPr bwMode="auto">
          <a:xfrm>
            <a:off x="3733800" y="457200"/>
            <a:ext cx="3733800" cy="1938338"/>
          </a:xfrm>
          <a:prstGeom prst="rect">
            <a:avLst/>
          </a:prstGeom>
          <a:noFill/>
          <a:ln w="9525">
            <a:noFill/>
            <a:miter lim="800000"/>
            <a:headEnd/>
            <a:tailEnd/>
          </a:ln>
        </p:spPr>
        <p:txBody>
          <a:bodyPr>
            <a:spAutoFit/>
          </a:bodyPr>
          <a:lstStyle/>
          <a:p>
            <a:pPr algn="ctr"/>
            <a:r>
              <a:rPr lang="en-US" sz="4000" b="1">
                <a:latin typeface="Andalus" pitchFamily="18" charset="-78"/>
                <a:cs typeface="Andalus" pitchFamily="18" charset="-78"/>
              </a:rPr>
              <a:t>Stewarding our Natural Resources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descr="14 NB master pres Love.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36867" name="Title 1"/>
          <p:cNvSpPr>
            <a:spLocks noGrp="1"/>
          </p:cNvSpPr>
          <p:nvPr>
            <p:ph type="title"/>
          </p:nvPr>
        </p:nvSpPr>
        <p:spPr/>
        <p:txBody>
          <a:bodyPr/>
          <a:lstStyle/>
          <a:p>
            <a:endParaRPr lang="en-US" smtClean="0"/>
          </a:p>
        </p:txBody>
      </p:sp>
      <p:pic>
        <p:nvPicPr>
          <p:cNvPr id="36868" name="Picture 3" descr="The Water Imperative"/>
          <p:cNvPicPr>
            <a:picLocks noChangeAspect="1" noChangeArrowheads="1"/>
          </p:cNvPicPr>
          <p:nvPr/>
        </p:nvPicPr>
        <p:blipFill>
          <a:blip r:embed="rId4" cstate="print"/>
          <a:srcRect/>
          <a:stretch>
            <a:fillRect/>
          </a:stretch>
        </p:blipFill>
        <p:spPr bwMode="auto">
          <a:xfrm>
            <a:off x="533400" y="685800"/>
            <a:ext cx="8001000" cy="5562600"/>
          </a:xfrm>
          <a:prstGeom prst="rect">
            <a:avLst/>
          </a:prstGeom>
          <a:noFill/>
          <a:ln w="9525">
            <a:noFill/>
            <a:miter lim="800000"/>
            <a:headEnd/>
            <a:tailEnd/>
          </a:ln>
        </p:spPr>
      </p:pic>
      <p:sp>
        <p:nvSpPr>
          <p:cNvPr id="3" name="Content Placeholder 2"/>
          <p:cNvSpPr>
            <a:spLocks noGrp="1"/>
          </p:cNvSpPr>
          <p:nvPr>
            <p:ph idx="1"/>
          </p:nvPr>
        </p:nvSpPr>
        <p:spPr>
          <a:xfrm>
            <a:off x="5181600" y="5791200"/>
            <a:ext cx="3352800" cy="381000"/>
          </a:xfrm>
        </p:spPr>
        <p:txBody>
          <a:bodyPr/>
          <a:lstStyle/>
          <a:p>
            <a:pPr algn="r">
              <a:buFont typeface="Arial" pitchFamily="34" charset="0"/>
              <a:buNone/>
              <a:defRPr/>
            </a:pPr>
            <a:r>
              <a:rPr lang="en-US" sz="1400" dirty="0" smtClean="0">
                <a:solidFill>
                  <a:schemeClr val="tx1">
                    <a:lumMod val="65000"/>
                    <a:lumOff val="35000"/>
                  </a:schemeClr>
                </a:solidFill>
              </a:rPr>
              <a:t>McKinsey &amp; Company, 2009.</a:t>
            </a:r>
            <a:endParaRPr lang="en-US" sz="1400" dirty="0">
              <a:solidFill>
                <a:schemeClr val="tx1">
                  <a:lumMod val="65000"/>
                  <a:lumOff val="35000"/>
                </a:schemeClr>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31 NB master pres pipefence.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pic>
        <p:nvPicPr>
          <p:cNvPr id="37891" name="Picture 2" descr="Cache la Poudre River">
            <a:hlinkClick r:id="rId4"/>
          </p:cNvPr>
          <p:cNvPicPr>
            <a:picLocks noChangeAspect="1" noChangeArrowheads="1"/>
          </p:cNvPicPr>
          <p:nvPr/>
        </p:nvPicPr>
        <p:blipFill>
          <a:blip r:embed="rId5" cstate="print">
            <a:lum contrast="10000"/>
          </a:blip>
          <a:srcRect/>
          <a:stretch>
            <a:fillRect/>
          </a:stretch>
        </p:blipFill>
        <p:spPr bwMode="auto">
          <a:xfrm>
            <a:off x="609600" y="652463"/>
            <a:ext cx="7924800" cy="5595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yin yang slide.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3" name="TextBox 2"/>
          <p:cNvSpPr txBox="1"/>
          <p:nvPr/>
        </p:nvSpPr>
        <p:spPr>
          <a:xfrm>
            <a:off x="2286000" y="1600200"/>
            <a:ext cx="3581400" cy="584200"/>
          </a:xfrm>
          <a:prstGeom prst="rect">
            <a:avLst/>
          </a:prstGeom>
          <a:solidFill>
            <a:schemeClr val="accent3">
              <a:lumMod val="60000"/>
              <a:lumOff val="40000"/>
            </a:schemeClr>
          </a:solidFill>
        </p:spPr>
        <p:txBody>
          <a:bodyPr>
            <a:spAutoFit/>
          </a:bodyPr>
          <a:lstStyle/>
          <a:p>
            <a:pPr algn="ctr" fontAlgn="auto">
              <a:spcBef>
                <a:spcPts val="0"/>
              </a:spcBef>
              <a:spcAft>
                <a:spcPts val="0"/>
              </a:spcAft>
              <a:defRPr/>
            </a:pPr>
            <a:r>
              <a:rPr lang="en-US" sz="3200" dirty="0">
                <a:latin typeface="Broadway" pitchFamily="82" charset="0"/>
                <a:cs typeface="+mn-cs"/>
              </a:rPr>
              <a:t>ADVOCACY</a:t>
            </a:r>
            <a:endParaRPr lang="en-US" sz="2800" dirty="0">
              <a:latin typeface="Broadway" pitchFamily="82" charset="0"/>
              <a:cs typeface="+mn-cs"/>
            </a:endParaRPr>
          </a:p>
        </p:txBody>
      </p:sp>
      <p:sp>
        <p:nvSpPr>
          <p:cNvPr id="4" name="TextBox 3"/>
          <p:cNvSpPr txBox="1"/>
          <p:nvPr/>
        </p:nvSpPr>
        <p:spPr>
          <a:xfrm>
            <a:off x="3276600" y="4724400"/>
            <a:ext cx="3581400" cy="584200"/>
          </a:xfrm>
          <a:prstGeom prst="rect">
            <a:avLst/>
          </a:prstGeom>
          <a:solidFill>
            <a:schemeClr val="accent2">
              <a:lumMod val="75000"/>
            </a:schemeClr>
          </a:solidFill>
        </p:spPr>
        <p:txBody>
          <a:bodyPr>
            <a:spAutoFit/>
          </a:bodyPr>
          <a:lstStyle/>
          <a:p>
            <a:pPr algn="ctr" fontAlgn="auto">
              <a:spcBef>
                <a:spcPts val="0"/>
              </a:spcBef>
              <a:spcAft>
                <a:spcPts val="0"/>
              </a:spcAft>
              <a:defRPr/>
            </a:pPr>
            <a:r>
              <a:rPr lang="en-US" sz="3200" dirty="0">
                <a:latin typeface="Broadway" pitchFamily="82" charset="0"/>
                <a:cs typeface="+mn-cs"/>
              </a:rPr>
              <a:t>ACTION</a:t>
            </a:r>
            <a:endParaRPr lang="en-US" sz="2800" dirty="0">
              <a:latin typeface="Broadway" pitchFamily="82" charset="0"/>
              <a:cs typeface="+mn-cs"/>
            </a:endParaRPr>
          </a:p>
        </p:txBody>
      </p:sp>
      <p:sp>
        <p:nvSpPr>
          <p:cNvPr id="7" name="TextBox 6"/>
          <p:cNvSpPr txBox="1"/>
          <p:nvPr/>
        </p:nvSpPr>
        <p:spPr>
          <a:xfrm>
            <a:off x="0" y="0"/>
            <a:ext cx="9144000" cy="923925"/>
          </a:xfrm>
          <a:prstGeom prst="rect">
            <a:avLst/>
          </a:prstGeom>
          <a:solidFill>
            <a:srgbClr val="8A9B37"/>
          </a:solidFill>
          <a:ln>
            <a:noFill/>
          </a:ln>
          <a:effectLst>
            <a:outerShdw blurRad="50800" dist="38100" dir="2700000" algn="tl" rotWithShape="0">
              <a:prstClr val="black">
                <a:alpha val="40000"/>
              </a:prstClr>
            </a:outerShdw>
          </a:effectLst>
        </p:spPr>
        <p:txBody>
          <a:bodyPr>
            <a:spAutoFit/>
          </a:bodyPr>
          <a:lstStyle/>
          <a:p>
            <a:pPr algn="ctr">
              <a:defRPr/>
            </a:pPr>
            <a:r>
              <a:rPr lang="en-US" sz="3600" b="1" dirty="0">
                <a:solidFill>
                  <a:schemeClr val="bg1">
                    <a:lumMod val="95000"/>
                  </a:schemeClr>
                </a:solidFill>
                <a:effectLst>
                  <a:outerShdw blurRad="38100" dist="38100" dir="2700000" algn="tl">
                    <a:srgbClr val="000000">
                      <a:alpha val="43137"/>
                    </a:srgbClr>
                  </a:outerShdw>
                </a:effectLst>
                <a:latin typeface="Andalus" pitchFamily="2" charset="-78"/>
                <a:cs typeface="Andalus" pitchFamily="2" charset="-78"/>
              </a:rPr>
              <a:t>Re-thinking Water Use</a:t>
            </a:r>
          </a:p>
          <a:p>
            <a:pPr algn="ctr">
              <a:defRPr/>
            </a:pPr>
            <a:endParaRPr lang="en-US" b="1" dirty="0">
              <a:solidFill>
                <a:schemeClr val="bg1">
                  <a:lumMod val="95000"/>
                </a:schemeClr>
              </a:solidFill>
              <a:effectLst>
                <a:outerShdw blurRad="38100" dist="38100" dir="2700000" algn="tl">
                  <a:srgbClr val="000000">
                    <a:alpha val="43137"/>
                  </a:srgbClr>
                </a:outerShdw>
              </a:effectLst>
              <a:latin typeface="Andalus" pitchFamily="2" charset="-78"/>
              <a:cs typeface="Andalus" pitchFamily="2" charset="-78"/>
            </a:endParaRPr>
          </a:p>
        </p:txBody>
      </p:sp>
      <p:pic>
        <p:nvPicPr>
          <p:cNvPr id="8" name="Picture 4"/>
          <p:cNvPicPr>
            <a:picLocks noChangeAspect="1" noChangeArrowheads="1"/>
          </p:cNvPicPr>
          <p:nvPr/>
        </p:nvPicPr>
        <p:blipFill>
          <a:blip r:embed="rId4" cstate="email"/>
          <a:srcRect/>
          <a:stretch>
            <a:fillRect/>
          </a:stretch>
        </p:blipFill>
        <p:spPr bwMode="auto">
          <a:xfrm>
            <a:off x="609600" y="749300"/>
            <a:ext cx="3929063" cy="5895975"/>
          </a:xfrm>
          <a:prstGeom prst="rect">
            <a:avLst/>
          </a:prstGeom>
          <a:ln w="57150">
            <a:solidFill>
              <a:srgbClr val="31581C"/>
            </a:solidFill>
          </a:ln>
          <a:effectLst>
            <a:outerShdw blurRad="292100" dist="139700" dir="2700000" algn="tl" rotWithShape="0">
              <a:srgbClr val="333333">
                <a:alpha val="65000"/>
              </a:srgbClr>
            </a:outerShdw>
          </a:effectLst>
        </p:spPr>
      </p:pic>
      <p:pic>
        <p:nvPicPr>
          <p:cNvPr id="9" name="Picture 2"/>
          <p:cNvPicPr>
            <a:picLocks noChangeAspect="1" noChangeArrowheads="1"/>
          </p:cNvPicPr>
          <p:nvPr/>
        </p:nvPicPr>
        <p:blipFill>
          <a:blip r:embed="rId5" cstate="email"/>
          <a:srcRect/>
          <a:stretch>
            <a:fillRect/>
          </a:stretch>
        </p:blipFill>
        <p:spPr bwMode="auto">
          <a:xfrm>
            <a:off x="4702175" y="762000"/>
            <a:ext cx="3908425" cy="5861050"/>
          </a:xfrm>
          <a:prstGeom prst="rect">
            <a:avLst/>
          </a:prstGeom>
          <a:ln w="57150">
            <a:solidFill>
              <a:srgbClr val="31581C"/>
            </a:solid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 descr="Jenn slide a"/>
          <p:cNvPicPr>
            <a:picLocks noChangeAspect="1" noChangeArrowheads="1"/>
          </p:cNvPicPr>
          <p:nvPr/>
        </p:nvPicPr>
        <p:blipFill>
          <a:blip r:embed="rId3" cstate="email">
            <a:lum bright="-10000" contrast="10000"/>
          </a:blip>
          <a:srcRect/>
          <a:stretch>
            <a:fillRect/>
          </a:stretch>
        </p:blipFill>
        <p:spPr bwMode="auto">
          <a:xfrm>
            <a:off x="0" y="0"/>
            <a:ext cx="9145588" cy="6859588"/>
          </a:xfrm>
          <a:prstGeom prst="rect">
            <a:avLst/>
          </a:prstGeom>
          <a:noFill/>
          <a:ln w="9525">
            <a:noFill/>
            <a:miter lim="800000"/>
            <a:headEnd/>
            <a:tailEnd/>
          </a:ln>
        </p:spPr>
      </p:pic>
      <p:sp>
        <p:nvSpPr>
          <p:cNvPr id="39939" name="Rectangle 1"/>
          <p:cNvSpPr>
            <a:spLocks noChangeArrowheads="1"/>
          </p:cNvSpPr>
          <p:nvPr/>
        </p:nvSpPr>
        <p:spPr bwMode="auto">
          <a:xfrm>
            <a:off x="0" y="0"/>
            <a:ext cx="184150" cy="400050"/>
          </a:xfrm>
          <a:prstGeom prst="rect">
            <a:avLst/>
          </a:prstGeom>
          <a:noFill/>
          <a:ln w="9525">
            <a:noFill/>
            <a:miter lim="800000"/>
            <a:headEnd/>
            <a:tailEnd/>
          </a:ln>
        </p:spPr>
        <p:txBody>
          <a:bodyPr wrap="none" tIns="0" bIns="0" anchor="ctr">
            <a:spAutoFit/>
          </a:bodyPr>
          <a:lstStyle/>
          <a:p>
            <a:endParaRPr lang="en-US" sz="800">
              <a:latin typeface="Calibri" pitchFamily="34" charset="0"/>
            </a:endParaRPr>
          </a:p>
          <a:p>
            <a:pPr eaLnBrk="0" hangingPunct="0"/>
            <a:endParaRPr lang="en-US">
              <a:latin typeface="Calibri" pitchFamily="34" charset="0"/>
            </a:endParaRPr>
          </a:p>
        </p:txBody>
      </p:sp>
      <p:pic>
        <p:nvPicPr>
          <p:cNvPr id="30724" name="Picture 5"/>
          <p:cNvPicPr>
            <a:picLocks noChangeAspect="1" noChangeArrowheads="1"/>
          </p:cNvPicPr>
          <p:nvPr/>
        </p:nvPicPr>
        <p:blipFill>
          <a:blip r:embed="rId4" cstate="email"/>
          <a:srcRect/>
          <a:stretch>
            <a:fillRect/>
          </a:stretch>
        </p:blipFill>
        <p:spPr bwMode="auto">
          <a:xfrm>
            <a:off x="5562600" y="500063"/>
            <a:ext cx="2571750" cy="4910137"/>
          </a:xfrm>
          <a:prstGeom prst="rect">
            <a:avLst/>
          </a:prstGeom>
          <a:ln>
            <a:noFill/>
          </a:ln>
          <a:effectLst>
            <a:outerShdw blurRad="292100" dist="139700" dir="2700000" algn="tl" rotWithShape="0">
              <a:srgbClr val="333333">
                <a:alpha val="65000"/>
              </a:srgbClr>
            </a:outerShdw>
          </a:effectLst>
        </p:spPr>
      </p:pic>
      <p:pic>
        <p:nvPicPr>
          <p:cNvPr id="30725" name="Picture 2"/>
          <p:cNvPicPr>
            <a:picLocks noChangeAspect="1" noChangeArrowheads="1"/>
          </p:cNvPicPr>
          <p:nvPr/>
        </p:nvPicPr>
        <p:blipFill>
          <a:blip r:embed="rId5" cstate="email"/>
          <a:srcRect/>
          <a:stretch>
            <a:fillRect/>
          </a:stretch>
        </p:blipFill>
        <p:spPr bwMode="auto">
          <a:xfrm>
            <a:off x="214313" y="500063"/>
            <a:ext cx="2571750" cy="5367337"/>
          </a:xfrm>
          <a:prstGeom prst="rect">
            <a:avLst/>
          </a:prstGeom>
          <a:ln>
            <a:noFill/>
          </a:ln>
          <a:effectLst>
            <a:outerShdw blurRad="292100" dist="139700" dir="2700000" algn="tl" rotWithShape="0">
              <a:srgbClr val="333333">
                <a:alpha val="65000"/>
              </a:srgbClr>
            </a:outerShdw>
          </a:effectLst>
        </p:spPr>
      </p:pic>
      <p:pic>
        <p:nvPicPr>
          <p:cNvPr id="30726" name="Picture 3"/>
          <p:cNvPicPr>
            <a:picLocks noChangeAspect="1" noChangeArrowheads="1"/>
          </p:cNvPicPr>
          <p:nvPr/>
        </p:nvPicPr>
        <p:blipFill>
          <a:blip r:embed="rId6" cstate="email"/>
          <a:srcRect/>
          <a:stretch>
            <a:fillRect/>
          </a:stretch>
        </p:blipFill>
        <p:spPr bwMode="auto">
          <a:xfrm>
            <a:off x="2895600" y="500063"/>
            <a:ext cx="2571750" cy="536733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26 NB master pres Sust ww.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kwallace\AppData\Local\Microsoft\Windows\Temporary Internet Files\Content.Outlook\OODFK0V0\NB green frame template 09.jpg"/>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7" name="Title 6"/>
          <p:cNvSpPr>
            <a:spLocks noGrp="1"/>
          </p:cNvSpPr>
          <p:nvPr>
            <p:ph type="ctrTitle"/>
          </p:nvPr>
        </p:nvSpPr>
        <p:spPr>
          <a:xfrm>
            <a:off x="685800" y="2667000"/>
            <a:ext cx="7772400" cy="1470025"/>
          </a:xfrm>
        </p:spPr>
        <p:txBody>
          <a:bodyPr>
            <a:noAutofit/>
          </a:bodyPr>
          <a:lstStyle/>
          <a:p>
            <a:pPr>
              <a:defRPr/>
            </a:pPr>
            <a:r>
              <a:rPr lang="en-US" sz="6000" b="1" dirty="0" smtClean="0">
                <a:effectLst>
                  <a:outerShdw blurRad="38100" dist="38100" dir="2700000" algn="tl">
                    <a:srgbClr val="000000">
                      <a:alpha val="43137"/>
                    </a:srgbClr>
                  </a:outerShdw>
                </a:effectLst>
                <a:latin typeface="Consolas" pitchFamily="49" charset="0"/>
              </a:rPr>
              <a:t>Save the </a:t>
            </a:r>
            <a:br>
              <a:rPr lang="en-US" sz="6000" b="1" dirty="0" smtClean="0">
                <a:effectLst>
                  <a:outerShdw blurRad="38100" dist="38100" dir="2700000" algn="tl">
                    <a:srgbClr val="000000">
                      <a:alpha val="43137"/>
                    </a:srgbClr>
                  </a:outerShdw>
                </a:effectLst>
                <a:latin typeface="Consolas" pitchFamily="49" charset="0"/>
              </a:rPr>
            </a:br>
            <a:r>
              <a:rPr lang="en-US" sz="6000" b="1" dirty="0" smtClean="0">
                <a:effectLst>
                  <a:outerShdw blurRad="38100" dist="38100" dir="2700000" algn="tl">
                    <a:srgbClr val="000000">
                      <a:alpha val="43137"/>
                    </a:srgbClr>
                  </a:outerShdw>
                </a:effectLst>
                <a:latin typeface="Consolas" pitchFamily="49" charset="0"/>
              </a:rPr>
              <a:t>Colorado</a:t>
            </a:r>
            <a:r>
              <a:rPr lang="en-US" sz="4800" b="1" dirty="0" smtClean="0">
                <a:effectLst>
                  <a:outerShdw blurRad="38100" dist="38100" dir="2700000" algn="tl">
                    <a:srgbClr val="000000">
                      <a:alpha val="43137"/>
                    </a:srgbClr>
                  </a:outerShdw>
                </a:effectLst>
                <a:latin typeface="Consolas" pitchFamily="49" charset="0"/>
              </a:rPr>
              <a:t/>
            </a:r>
            <a:br>
              <a:rPr lang="en-US" sz="4800" b="1" dirty="0" smtClean="0">
                <a:effectLst>
                  <a:outerShdw blurRad="38100" dist="38100" dir="2700000" algn="tl">
                    <a:srgbClr val="000000">
                      <a:alpha val="43137"/>
                    </a:srgbClr>
                  </a:outerShdw>
                </a:effectLst>
                <a:latin typeface="Consolas" pitchFamily="49" charset="0"/>
              </a:rPr>
            </a:br>
            <a:r>
              <a:rPr lang="en-US" sz="4800" b="1" dirty="0" smtClean="0">
                <a:effectLst>
                  <a:outerShdw blurRad="38100" dist="38100" dir="2700000" algn="tl">
                    <a:srgbClr val="000000">
                      <a:alpha val="43137"/>
                    </a:srgbClr>
                  </a:outerShdw>
                </a:effectLst>
                <a:latin typeface="Consolas" pitchFamily="49" charset="0"/>
              </a:rPr>
              <a:t>2010</a:t>
            </a:r>
            <a:endParaRPr lang="en-US" sz="7200" b="1" dirty="0">
              <a:effectLst>
                <a:outerShdw blurRad="38100" dist="38100" dir="2700000" algn="tl">
                  <a:srgbClr val="000000">
                    <a:alpha val="43137"/>
                  </a:srgbClr>
                </a:outerShdw>
              </a:effectLst>
              <a:latin typeface="Consolas" pitchFamily="49" charset="0"/>
            </a:endParaRPr>
          </a:p>
        </p:txBody>
      </p:sp>
      <p:sp>
        <p:nvSpPr>
          <p:cNvPr id="9" name="Double Brace 8"/>
          <p:cNvSpPr/>
          <p:nvPr/>
        </p:nvSpPr>
        <p:spPr>
          <a:xfrm>
            <a:off x="990600" y="914400"/>
            <a:ext cx="7162800" cy="5029200"/>
          </a:xfrm>
          <a:prstGeom prst="bracePair">
            <a:avLst/>
          </a:prstGeom>
          <a:solidFill>
            <a:schemeClr val="bg1">
              <a:lumMod val="75000"/>
              <a:alpha val="34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endParaRPr lang="en-US" smtClean="0"/>
          </a:p>
        </p:txBody>
      </p:sp>
      <p:sp>
        <p:nvSpPr>
          <p:cNvPr id="43011" name="Content Placeholder 2"/>
          <p:cNvSpPr>
            <a:spLocks noGrp="1"/>
          </p:cNvSpPr>
          <p:nvPr>
            <p:ph idx="1"/>
          </p:nvPr>
        </p:nvSpPr>
        <p:spPr/>
        <p:txBody>
          <a:bodyPr/>
          <a:lstStyle/>
          <a:p>
            <a:endParaRPr lang="en-US" smtClean="0"/>
          </a:p>
        </p:txBody>
      </p:sp>
      <p:pic>
        <p:nvPicPr>
          <p:cNvPr id="43012" name="Picture 2"/>
          <p:cNvPicPr>
            <a:picLocks noChangeAspect="1" noChangeArrowheads="1"/>
          </p:cNvPicPr>
          <p:nvPr/>
        </p:nvPicPr>
        <p:blipFill>
          <a:blip r:embed="rId3" cstate="email"/>
          <a:srcRect/>
          <a:stretch>
            <a:fillRect/>
          </a:stretch>
        </p:blipFill>
        <p:spPr bwMode="auto">
          <a:xfrm>
            <a:off x="0" y="0"/>
            <a:ext cx="9144000" cy="6904038"/>
          </a:xfrm>
          <a:prstGeom prst="rect">
            <a:avLst/>
          </a:prstGeom>
          <a:noFill/>
          <a:ln w="9525">
            <a:noFill/>
            <a:miter lim="800000"/>
            <a:headEnd/>
            <a:tailEnd/>
          </a:ln>
        </p:spPr>
      </p:pic>
      <p:sp>
        <p:nvSpPr>
          <p:cNvPr id="5" name="TextBox 4"/>
          <p:cNvSpPr txBox="1"/>
          <p:nvPr/>
        </p:nvSpPr>
        <p:spPr>
          <a:xfrm>
            <a:off x="152400" y="2590800"/>
            <a:ext cx="4419600" cy="3170238"/>
          </a:xfrm>
          <a:prstGeom prst="rect">
            <a:avLst/>
          </a:prstGeom>
          <a:solidFill>
            <a:schemeClr val="accent1">
              <a:lumMod val="60000"/>
              <a:lumOff val="40000"/>
            </a:schemeClr>
          </a:solidFill>
        </p:spPr>
        <p:txBody>
          <a:bodyPr>
            <a:spAutoFit/>
          </a:bodyPr>
          <a:lstStyle/>
          <a:p>
            <a:pPr>
              <a:spcAft>
                <a:spcPts val="1200"/>
              </a:spcAft>
              <a:buFont typeface="Arial" pitchFamily="34" charset="0"/>
              <a:buChar char="•"/>
              <a:defRPr/>
            </a:pPr>
            <a:r>
              <a:rPr lang="en-US" sz="2000" dirty="0"/>
              <a:t>3-year project (2010-2012)</a:t>
            </a:r>
          </a:p>
          <a:p>
            <a:pPr>
              <a:spcAft>
                <a:spcPts val="1200"/>
              </a:spcAft>
              <a:buFont typeface="Arial" pitchFamily="34" charset="0"/>
              <a:buChar char="•"/>
              <a:defRPr/>
            </a:pPr>
            <a:r>
              <a:rPr lang="en-US" sz="2000" dirty="0"/>
              <a:t>NBB to donate $100,000 each year</a:t>
            </a:r>
          </a:p>
          <a:p>
            <a:pPr>
              <a:spcAft>
                <a:spcPts val="1200"/>
              </a:spcAft>
              <a:buFont typeface="Arial" pitchFamily="34" charset="0"/>
              <a:buChar char="•"/>
              <a:defRPr/>
            </a:pPr>
            <a:r>
              <a:rPr lang="en-US" sz="2000" dirty="0"/>
              <a:t>To non-profits working to protect the Colorado River and its water supplies</a:t>
            </a:r>
          </a:p>
          <a:p>
            <a:pPr>
              <a:spcAft>
                <a:spcPts val="1200"/>
              </a:spcAft>
              <a:buFont typeface="Arial" pitchFamily="34" charset="0"/>
              <a:buChar char="•"/>
              <a:defRPr/>
            </a:pPr>
            <a:r>
              <a:rPr lang="en-US" sz="2000" dirty="0"/>
              <a:t>Seeing other corporate (e.g., Patagonia, Aspen Ski Co) and foundation partners to participate also</a:t>
            </a:r>
          </a:p>
          <a:p>
            <a:pPr>
              <a:spcAft>
                <a:spcPts val="1200"/>
              </a:spcAft>
              <a:buFont typeface="Arial" pitchFamily="34" charset="0"/>
              <a:buChar char="•"/>
              <a:defRPr/>
            </a:pPr>
            <a:r>
              <a:rPr lang="en-US" sz="2000" dirty="0">
                <a:hlinkClick r:id="rId4"/>
              </a:rPr>
              <a:t>www.savethecoloradoriver.org</a:t>
            </a:r>
            <a:endParaRPr lang="en-US" sz="2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endParaRPr lang="en-US" smtClean="0"/>
          </a:p>
        </p:txBody>
      </p:sp>
      <p:sp>
        <p:nvSpPr>
          <p:cNvPr id="44035" name="Content Placeholder 2"/>
          <p:cNvSpPr>
            <a:spLocks noGrp="1"/>
          </p:cNvSpPr>
          <p:nvPr>
            <p:ph idx="1"/>
          </p:nvPr>
        </p:nvSpPr>
        <p:spPr/>
        <p:txBody>
          <a:bodyPr/>
          <a:lstStyle/>
          <a:p>
            <a:endParaRPr lang="en-US" smtClean="0"/>
          </a:p>
        </p:txBody>
      </p:sp>
      <p:pic>
        <p:nvPicPr>
          <p:cNvPr id="44036" name="Picture 2"/>
          <p:cNvPicPr>
            <a:picLocks noChangeAspect="1" noChangeArrowheads="1"/>
          </p:cNvPicPr>
          <p:nvPr/>
        </p:nvPicPr>
        <p:blipFill>
          <a:blip r:embed="rId3" cstate="email"/>
          <a:srcRect/>
          <a:stretch>
            <a:fillRect/>
          </a:stretch>
        </p:blipFill>
        <p:spPr bwMode="auto">
          <a:xfrm>
            <a:off x="0" y="0"/>
            <a:ext cx="916463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endParaRPr lang="en-US" smtClean="0"/>
          </a:p>
        </p:txBody>
      </p:sp>
      <p:sp>
        <p:nvSpPr>
          <p:cNvPr id="45059" name="Content Placeholder 2"/>
          <p:cNvSpPr>
            <a:spLocks noGrp="1"/>
          </p:cNvSpPr>
          <p:nvPr>
            <p:ph idx="1"/>
          </p:nvPr>
        </p:nvSpPr>
        <p:spPr/>
        <p:txBody>
          <a:bodyPr/>
          <a:lstStyle/>
          <a:p>
            <a:endParaRPr lang="en-US" smtClean="0"/>
          </a:p>
        </p:txBody>
      </p:sp>
      <p:pic>
        <p:nvPicPr>
          <p:cNvPr id="45060" name="Picture 2" descr="S:\Sustainability\power points\CLOUDS.jpg"/>
          <p:cNvPicPr>
            <a:picLocks noChangeAspect="1" noChangeArrowheads="1"/>
          </p:cNvPicPr>
          <p:nvPr/>
        </p:nvPicPr>
        <p:blipFill>
          <a:blip r:embed="rId3" cstate="email">
            <a:lum bright="18000"/>
          </a:blip>
          <a:srcRect/>
          <a:stretch>
            <a:fillRect/>
          </a:stretch>
        </p:blipFill>
        <p:spPr bwMode="auto">
          <a:xfrm>
            <a:off x="0" y="0"/>
            <a:ext cx="9144000" cy="6858000"/>
          </a:xfrm>
          <a:prstGeom prst="rect">
            <a:avLst/>
          </a:prstGeom>
          <a:noFill/>
          <a:ln w="9525">
            <a:noFill/>
            <a:miter lim="800000"/>
            <a:headEnd/>
            <a:tailEnd/>
          </a:ln>
        </p:spPr>
      </p:pic>
      <p:sp>
        <p:nvSpPr>
          <p:cNvPr id="5" name="Curved Up Arrow 4"/>
          <p:cNvSpPr/>
          <p:nvPr/>
        </p:nvSpPr>
        <p:spPr>
          <a:xfrm>
            <a:off x="1905000" y="3124200"/>
            <a:ext cx="5334000" cy="2438400"/>
          </a:xfrm>
          <a:prstGeom prst="curvedUpArrow">
            <a:avLst/>
          </a:pr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a:solidFill>
                <a:schemeClr val="tx1"/>
              </a:solidFill>
            </a:endParaRPr>
          </a:p>
        </p:txBody>
      </p:sp>
      <p:sp>
        <p:nvSpPr>
          <p:cNvPr id="6" name="Curved Up Arrow 5"/>
          <p:cNvSpPr/>
          <p:nvPr/>
        </p:nvSpPr>
        <p:spPr>
          <a:xfrm flipH="1" flipV="1">
            <a:off x="1676400" y="762000"/>
            <a:ext cx="5257800" cy="2362200"/>
          </a:xfrm>
          <a:prstGeom prst="curvedUpArrow">
            <a:avLst/>
          </a:pr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a:solidFill>
                <a:schemeClr val="tx1"/>
              </a:solidFill>
            </a:endParaRPr>
          </a:p>
        </p:txBody>
      </p:sp>
      <p:sp>
        <p:nvSpPr>
          <p:cNvPr id="7" name="TextBox 6"/>
          <p:cNvSpPr txBox="1"/>
          <p:nvPr/>
        </p:nvSpPr>
        <p:spPr>
          <a:xfrm>
            <a:off x="2971800" y="2209800"/>
            <a:ext cx="3048000" cy="1938338"/>
          </a:xfrm>
          <a:prstGeom prst="rect">
            <a:avLst/>
          </a:prstGeom>
          <a:noFill/>
        </p:spPr>
        <p:txBody>
          <a:bodyPr>
            <a:spAutoFit/>
          </a:bodyPr>
          <a:lstStyle/>
          <a:p>
            <a:pPr algn="ctr">
              <a:defRPr/>
            </a:pPr>
            <a:r>
              <a:rPr lang="en-US" sz="6000" b="1" dirty="0">
                <a:effectLst>
                  <a:outerShdw blurRad="38100" dist="38100" dir="2700000" algn="tl">
                    <a:srgbClr val="000000">
                      <a:alpha val="43137"/>
                    </a:srgbClr>
                  </a:outerShdw>
                </a:effectLst>
                <a:latin typeface="Andalus" pitchFamily="2" charset="-78"/>
                <a:cs typeface="Andalus" pitchFamily="2" charset="-78"/>
              </a:rPr>
              <a:t>Waste as Resource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Jenn slide a"/>
          <p:cNvPicPr>
            <a:picLocks noChangeAspect="1" noChangeArrowheads="1"/>
          </p:cNvPicPr>
          <p:nvPr/>
        </p:nvPicPr>
        <p:blipFill>
          <a:blip r:embed="rId3" cstate="email"/>
          <a:srcRect/>
          <a:stretch>
            <a:fillRect/>
          </a:stretch>
        </p:blipFill>
        <p:spPr bwMode="auto">
          <a:xfrm>
            <a:off x="0" y="-1588"/>
            <a:ext cx="9145588" cy="6859588"/>
          </a:xfrm>
          <a:prstGeom prst="rect">
            <a:avLst/>
          </a:prstGeom>
          <a:noFill/>
          <a:ln w="9525">
            <a:noFill/>
            <a:miter lim="800000"/>
            <a:headEnd/>
            <a:tailEnd/>
          </a:ln>
        </p:spPr>
      </p:pic>
      <p:sp>
        <p:nvSpPr>
          <p:cNvPr id="46083" name="Rectangle 1"/>
          <p:cNvSpPr>
            <a:spLocks noChangeArrowheads="1"/>
          </p:cNvSpPr>
          <p:nvPr/>
        </p:nvSpPr>
        <p:spPr bwMode="auto">
          <a:xfrm>
            <a:off x="0" y="0"/>
            <a:ext cx="184150" cy="400050"/>
          </a:xfrm>
          <a:prstGeom prst="rect">
            <a:avLst/>
          </a:prstGeom>
          <a:noFill/>
          <a:ln w="9525">
            <a:noFill/>
            <a:miter lim="800000"/>
            <a:headEnd/>
            <a:tailEnd/>
          </a:ln>
        </p:spPr>
        <p:txBody>
          <a:bodyPr wrap="none" tIns="0" bIns="0" anchor="ctr">
            <a:spAutoFit/>
          </a:bodyPr>
          <a:lstStyle/>
          <a:p>
            <a:endParaRPr lang="en-US" sz="800">
              <a:latin typeface="Calibri" pitchFamily="34" charset="0"/>
            </a:endParaRPr>
          </a:p>
          <a:p>
            <a:pPr eaLnBrk="0" hangingPunct="0"/>
            <a:endParaRPr lang="en-US">
              <a:latin typeface="Calibri" pitchFamily="34" charset="0"/>
            </a:endParaRPr>
          </a:p>
        </p:txBody>
      </p:sp>
      <p:pic>
        <p:nvPicPr>
          <p:cNvPr id="32772" name="Picture 2"/>
          <p:cNvPicPr>
            <a:picLocks noChangeAspect="1" noChangeArrowheads="1"/>
          </p:cNvPicPr>
          <p:nvPr/>
        </p:nvPicPr>
        <p:blipFill>
          <a:blip r:embed="rId4" cstate="email"/>
          <a:srcRect/>
          <a:stretch>
            <a:fillRect/>
          </a:stretch>
        </p:blipFill>
        <p:spPr bwMode="auto">
          <a:xfrm>
            <a:off x="214313" y="571500"/>
            <a:ext cx="3511550" cy="5267325"/>
          </a:xfrm>
          <a:prstGeom prst="rect">
            <a:avLst/>
          </a:prstGeom>
          <a:ln>
            <a:noFill/>
          </a:ln>
          <a:effectLst>
            <a:outerShdw blurRad="292100" dist="139700" dir="2700000" algn="tl" rotWithShape="0">
              <a:srgbClr val="333333">
                <a:alpha val="65000"/>
              </a:srgbClr>
            </a:outerShdw>
          </a:effectLst>
        </p:spPr>
      </p:pic>
      <p:pic>
        <p:nvPicPr>
          <p:cNvPr id="46085" name="Picture 3"/>
          <p:cNvPicPr>
            <a:picLocks noChangeAspect="1" noChangeArrowheads="1"/>
          </p:cNvPicPr>
          <p:nvPr/>
        </p:nvPicPr>
        <p:blipFill>
          <a:blip r:embed="rId5" cstate="email"/>
          <a:srcRect/>
          <a:stretch>
            <a:fillRect/>
          </a:stretch>
        </p:blipFill>
        <p:spPr bwMode="auto">
          <a:xfrm>
            <a:off x="5072063" y="1000125"/>
            <a:ext cx="2730500" cy="4095750"/>
          </a:xfrm>
          <a:prstGeom prst="rect">
            <a:avLst/>
          </a:prstGeom>
          <a:noFill/>
          <a:ln w="9525">
            <a:noFill/>
            <a:miter lim="800000"/>
            <a:headEnd/>
            <a:tailEnd/>
          </a:ln>
        </p:spPr>
      </p:pic>
      <p:pic>
        <p:nvPicPr>
          <p:cNvPr id="32774" name="Picture 4"/>
          <p:cNvPicPr>
            <a:picLocks noChangeAspect="1" noChangeArrowheads="1"/>
          </p:cNvPicPr>
          <p:nvPr/>
        </p:nvPicPr>
        <p:blipFill>
          <a:blip r:embed="rId6" cstate="email"/>
          <a:srcRect/>
          <a:stretch>
            <a:fillRect/>
          </a:stretch>
        </p:blipFill>
        <p:spPr bwMode="auto">
          <a:xfrm>
            <a:off x="4357688" y="571500"/>
            <a:ext cx="3511550" cy="5267325"/>
          </a:xfrm>
          <a:prstGeom prst="rect">
            <a:avLst/>
          </a:prstGeom>
          <a:ln>
            <a:noFill/>
          </a:ln>
          <a:effectLst>
            <a:outerShdw blurRad="292100" dist="139700" dir="2700000" algn="tl" rotWithShape="0">
              <a:srgbClr val="333333">
                <a:alpha val="65000"/>
              </a:srgbClr>
            </a:outerShdw>
          </a:effectLst>
        </p:spPr>
      </p:pic>
      <p:sp>
        <p:nvSpPr>
          <p:cNvPr id="46087" name="TextBox 6"/>
          <p:cNvSpPr txBox="1">
            <a:spLocks noChangeArrowheads="1"/>
          </p:cNvSpPr>
          <p:nvPr/>
        </p:nvSpPr>
        <p:spPr bwMode="auto">
          <a:xfrm>
            <a:off x="142875" y="214313"/>
            <a:ext cx="2413000" cy="369887"/>
          </a:xfrm>
          <a:prstGeom prst="rect">
            <a:avLst/>
          </a:prstGeom>
          <a:noFill/>
          <a:ln w="9525">
            <a:noFill/>
            <a:miter lim="800000"/>
            <a:headEnd/>
            <a:tailEnd/>
          </a:ln>
        </p:spPr>
        <p:txBody>
          <a:bodyPr wrap="none">
            <a:spAutoFit/>
          </a:bodyPr>
          <a:lstStyle/>
          <a:p>
            <a:r>
              <a:rPr lang="en-US">
                <a:latin typeface="Calibri" pitchFamily="34" charset="0"/>
              </a:rPr>
              <a:t>Bowling Lane Desk Tops</a:t>
            </a:r>
          </a:p>
        </p:txBody>
      </p:sp>
      <p:sp>
        <p:nvSpPr>
          <p:cNvPr id="46088" name="TextBox 7"/>
          <p:cNvSpPr txBox="1">
            <a:spLocks noChangeArrowheads="1"/>
          </p:cNvSpPr>
          <p:nvPr/>
        </p:nvSpPr>
        <p:spPr bwMode="auto">
          <a:xfrm>
            <a:off x="4286250" y="201613"/>
            <a:ext cx="1589088" cy="369887"/>
          </a:xfrm>
          <a:prstGeom prst="rect">
            <a:avLst/>
          </a:prstGeom>
          <a:noFill/>
          <a:ln w="9525">
            <a:noFill/>
            <a:miter lim="800000"/>
            <a:headEnd/>
            <a:tailEnd/>
          </a:ln>
        </p:spPr>
        <p:txBody>
          <a:bodyPr wrap="none">
            <a:spAutoFit/>
          </a:bodyPr>
          <a:lstStyle/>
          <a:p>
            <a:r>
              <a:rPr lang="en-US">
                <a:latin typeface="Calibri" pitchFamily="34" charset="0"/>
              </a:rPr>
              <a:t>Carpet roll legs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descr="30 NB master pres chairs.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3" descr="34 NB master pres recycle.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3" descr="27 NB master pres Meth BUB.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pic>
        <p:nvPicPr>
          <p:cNvPr id="49155" name="Picture 2" descr="C:\Users\kwallace\Desktop\IMG_3824.JPG"/>
          <p:cNvPicPr>
            <a:picLocks noChangeAspect="1" noChangeArrowheads="1"/>
          </p:cNvPicPr>
          <p:nvPr/>
        </p:nvPicPr>
        <p:blipFill>
          <a:blip r:embed="rId4" cstate="email"/>
          <a:srcRect/>
          <a:stretch>
            <a:fillRect/>
          </a:stretch>
        </p:blipFill>
        <p:spPr bwMode="auto">
          <a:xfrm>
            <a:off x="609600" y="609600"/>
            <a:ext cx="792480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3" descr="yin yang slide.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3" name="TextBox 2"/>
          <p:cNvSpPr txBox="1"/>
          <p:nvPr/>
        </p:nvSpPr>
        <p:spPr>
          <a:xfrm>
            <a:off x="2286000" y="1600200"/>
            <a:ext cx="3581400" cy="584200"/>
          </a:xfrm>
          <a:prstGeom prst="rect">
            <a:avLst/>
          </a:prstGeom>
          <a:solidFill>
            <a:schemeClr val="accent3">
              <a:lumMod val="60000"/>
              <a:lumOff val="40000"/>
            </a:schemeClr>
          </a:solidFill>
        </p:spPr>
        <p:txBody>
          <a:bodyPr>
            <a:spAutoFit/>
          </a:bodyPr>
          <a:lstStyle/>
          <a:p>
            <a:pPr algn="ctr" fontAlgn="auto">
              <a:spcBef>
                <a:spcPts val="0"/>
              </a:spcBef>
              <a:spcAft>
                <a:spcPts val="0"/>
              </a:spcAft>
              <a:defRPr/>
            </a:pPr>
            <a:r>
              <a:rPr lang="en-US" sz="3200" dirty="0">
                <a:latin typeface="Broadway" pitchFamily="82" charset="0"/>
                <a:cs typeface="+mn-cs"/>
              </a:rPr>
              <a:t>ADVOCACY</a:t>
            </a:r>
            <a:endParaRPr lang="en-US" sz="2800" dirty="0">
              <a:latin typeface="Broadway" pitchFamily="82" charset="0"/>
              <a:cs typeface="+mn-cs"/>
            </a:endParaRPr>
          </a:p>
        </p:txBody>
      </p:sp>
      <p:sp>
        <p:nvSpPr>
          <p:cNvPr id="4" name="TextBox 3"/>
          <p:cNvSpPr txBox="1"/>
          <p:nvPr/>
        </p:nvSpPr>
        <p:spPr>
          <a:xfrm>
            <a:off x="3276600" y="4724400"/>
            <a:ext cx="3581400" cy="584200"/>
          </a:xfrm>
          <a:prstGeom prst="rect">
            <a:avLst/>
          </a:prstGeom>
          <a:solidFill>
            <a:schemeClr val="accent2">
              <a:lumMod val="75000"/>
            </a:schemeClr>
          </a:solidFill>
        </p:spPr>
        <p:txBody>
          <a:bodyPr>
            <a:spAutoFit/>
          </a:bodyPr>
          <a:lstStyle/>
          <a:p>
            <a:pPr algn="ctr" fontAlgn="auto">
              <a:spcBef>
                <a:spcPts val="0"/>
              </a:spcBef>
              <a:spcAft>
                <a:spcPts val="0"/>
              </a:spcAft>
              <a:defRPr/>
            </a:pPr>
            <a:r>
              <a:rPr lang="en-US" sz="3200" dirty="0">
                <a:latin typeface="Broadway" pitchFamily="82" charset="0"/>
                <a:cs typeface="+mn-cs"/>
              </a:rPr>
              <a:t>ACTION</a:t>
            </a:r>
            <a:endParaRPr lang="en-US" sz="2800" dirty="0">
              <a:latin typeface="Broadway" pitchFamily="82" charset="0"/>
              <a:cs typeface="+mn-cs"/>
            </a:endParaRPr>
          </a:p>
        </p:txBody>
      </p:sp>
      <p:pic>
        <p:nvPicPr>
          <p:cNvPr id="6" name="Picture 21" descr="rob recycler"/>
          <p:cNvPicPr>
            <a:picLocks noChangeAspect="1" noChangeArrowheads="1"/>
          </p:cNvPicPr>
          <p:nvPr/>
        </p:nvPicPr>
        <p:blipFill>
          <a:blip r:embed="rId4" cstate="email"/>
          <a:srcRect/>
          <a:stretch>
            <a:fillRect/>
          </a:stretch>
        </p:blipFill>
        <p:spPr bwMode="auto">
          <a:xfrm>
            <a:off x="3505200" y="1143000"/>
            <a:ext cx="5380038" cy="5486400"/>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505200" y="228600"/>
            <a:ext cx="5410200" cy="923925"/>
          </a:xfrm>
          <a:prstGeom prst="rect">
            <a:avLst/>
          </a:prstGeom>
          <a:solidFill>
            <a:srgbClr val="8A9B37"/>
          </a:solidFill>
          <a:ln>
            <a:noFill/>
          </a:ln>
          <a:effectLst>
            <a:outerShdw blurRad="50800" dist="38100" dir="2700000" algn="tl" rotWithShape="0">
              <a:prstClr val="black">
                <a:alpha val="40000"/>
              </a:prstClr>
            </a:outerShdw>
          </a:effectLst>
        </p:spPr>
        <p:txBody>
          <a:bodyPr>
            <a:spAutoFit/>
          </a:bodyPr>
          <a:lstStyle/>
          <a:p>
            <a:pPr algn="ctr">
              <a:defRPr/>
            </a:pPr>
            <a:r>
              <a:rPr lang="en-US" sz="3600" b="1" dirty="0">
                <a:solidFill>
                  <a:schemeClr val="bg1">
                    <a:lumMod val="95000"/>
                  </a:schemeClr>
                </a:solidFill>
                <a:effectLst>
                  <a:outerShdw blurRad="38100" dist="38100" dir="2700000" algn="tl">
                    <a:srgbClr val="000000">
                      <a:alpha val="43137"/>
                    </a:srgbClr>
                  </a:outerShdw>
                </a:effectLst>
                <a:latin typeface="Andalus" pitchFamily="2" charset="-78"/>
                <a:cs typeface="Andalus" pitchFamily="2" charset="-78"/>
              </a:rPr>
              <a:t>Brown Bottle Recycling</a:t>
            </a:r>
          </a:p>
          <a:p>
            <a:pPr algn="ctr">
              <a:defRPr/>
            </a:pPr>
            <a:endParaRPr lang="en-US" b="1" dirty="0">
              <a:solidFill>
                <a:schemeClr val="bg1">
                  <a:lumMod val="95000"/>
                </a:schemeClr>
              </a:solidFill>
              <a:effectLst>
                <a:outerShdw blurRad="38100" dist="38100" dir="2700000" algn="tl">
                  <a:srgbClr val="000000">
                    <a:alpha val="43137"/>
                  </a:srgbClr>
                </a:outerShdw>
              </a:effectLst>
              <a:latin typeface="Andalus" pitchFamily="2" charset="-78"/>
              <a:cs typeface="Andalus" pitchFamily="2" charset="-78"/>
            </a:endParaRPr>
          </a:p>
        </p:txBody>
      </p:sp>
      <p:pic>
        <p:nvPicPr>
          <p:cNvPr id="5" name="Picture 22" descr="glass roll off"/>
          <p:cNvPicPr>
            <a:picLocks noChangeAspect="1" noChangeArrowheads="1"/>
          </p:cNvPicPr>
          <p:nvPr/>
        </p:nvPicPr>
        <p:blipFill>
          <a:blip r:embed="rId5" cstate="email"/>
          <a:srcRect/>
          <a:stretch>
            <a:fillRect/>
          </a:stretch>
        </p:blipFill>
        <p:spPr bwMode="auto">
          <a:xfrm>
            <a:off x="228600" y="228600"/>
            <a:ext cx="3303588" cy="64008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6" descr="Nb sustain slides 07AM.jpg                                     00281A3BAMath                          BCDA7DD4:"/>
          <p:cNvPicPr>
            <a:picLocks noChangeAspect="1" noChangeArrowheads="1"/>
          </p:cNvPicPr>
          <p:nvPr/>
        </p:nvPicPr>
        <p:blipFill>
          <a:blip r:embed="rId3" cstate="email">
            <a:lum bright="-10000" contrast="10000"/>
          </a:blip>
          <a:srcRect/>
          <a:stretch>
            <a:fillRect/>
          </a:stretch>
        </p:blipFill>
        <p:spPr bwMode="auto">
          <a:xfrm>
            <a:off x="0" y="0"/>
            <a:ext cx="9145588" cy="6859588"/>
          </a:xfrm>
          <a:prstGeom prst="rect">
            <a:avLst/>
          </a:prstGeom>
          <a:noFill/>
          <a:ln w="9525">
            <a:noFill/>
            <a:miter lim="800000"/>
            <a:headEnd/>
            <a:tailEnd/>
          </a:ln>
        </p:spPr>
      </p:pic>
      <p:sp>
        <p:nvSpPr>
          <p:cNvPr id="2" name="Title 1"/>
          <p:cNvSpPr>
            <a:spLocks noGrp="1"/>
          </p:cNvSpPr>
          <p:nvPr>
            <p:ph type="title"/>
          </p:nvPr>
        </p:nvSpPr>
        <p:spPr>
          <a:xfrm>
            <a:off x="-1371600" y="685800"/>
            <a:ext cx="8229600" cy="1143000"/>
          </a:xfrm>
        </p:spPr>
        <p:txBody>
          <a:bodyPr/>
          <a:lstStyle/>
          <a:p>
            <a:pPr>
              <a:defRPr/>
            </a:pPr>
            <a:r>
              <a:rPr lang="en-US" b="1" dirty="0" smtClean="0">
                <a:effectLst>
                  <a:outerShdw blurRad="38100" dist="38100" dir="2700000" algn="tl">
                    <a:srgbClr val="000000">
                      <a:alpha val="43137"/>
                    </a:srgbClr>
                  </a:outerShdw>
                </a:effectLst>
                <a:latin typeface="Andalus" pitchFamily="2" charset="-78"/>
                <a:cs typeface="Andalus" pitchFamily="2" charset="-78"/>
              </a:rPr>
              <a:t>Energy Philosophy</a:t>
            </a:r>
            <a:endParaRPr lang="en-US" b="1" dirty="0">
              <a:effectLst>
                <a:outerShdw blurRad="38100" dist="38100" dir="2700000" algn="tl">
                  <a:srgbClr val="000000">
                    <a:alpha val="43137"/>
                  </a:srgbClr>
                </a:outerShdw>
              </a:effectLst>
              <a:latin typeface="Andalus" pitchFamily="2" charset="-78"/>
              <a:cs typeface="Andalus" pitchFamily="2" charset="-78"/>
            </a:endParaRPr>
          </a:p>
        </p:txBody>
      </p:sp>
      <p:sp>
        <p:nvSpPr>
          <p:cNvPr id="7" name="Rectangle 6"/>
          <p:cNvSpPr/>
          <p:nvPr/>
        </p:nvSpPr>
        <p:spPr>
          <a:xfrm rot="16200000">
            <a:off x="852112" y="5576512"/>
            <a:ext cx="609600" cy="581776"/>
          </a:xfrm>
          <a:prstGeom prst="rect">
            <a:avLst/>
          </a:prstGeom>
          <a:solidFill>
            <a:srgbClr val="4C7614"/>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Isosceles Triangle 5"/>
          <p:cNvSpPr/>
          <p:nvPr/>
        </p:nvSpPr>
        <p:spPr>
          <a:xfrm>
            <a:off x="838200" y="1981200"/>
            <a:ext cx="2971800" cy="3581400"/>
          </a:xfrm>
          <a:prstGeom prst="triangle">
            <a:avLst>
              <a:gd name="adj" fmla="val 100000"/>
            </a:avLst>
          </a:prstGeom>
          <a:solidFill>
            <a:srgbClr val="4C761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aphicFrame>
        <p:nvGraphicFramePr>
          <p:cNvPr id="4" name="Diagram 3"/>
          <p:cNvGraphicFramePr/>
          <p:nvPr/>
        </p:nvGraphicFramePr>
        <p:xfrm>
          <a:off x="914400" y="1981200"/>
          <a:ext cx="5715000" cy="4216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6" descr="Nb sustain slides 07AM.jpg                                     00281A3BAMath                          BCDA7DD4:"/>
          <p:cNvPicPr>
            <a:picLocks noChangeAspect="1" noChangeArrowheads="1"/>
          </p:cNvPicPr>
          <p:nvPr/>
        </p:nvPicPr>
        <p:blipFill>
          <a:blip r:embed="rId3" cstate="email"/>
          <a:srcRect/>
          <a:stretch>
            <a:fillRect/>
          </a:stretch>
        </p:blipFill>
        <p:spPr bwMode="auto">
          <a:xfrm>
            <a:off x="0" y="0"/>
            <a:ext cx="9145588" cy="6859588"/>
          </a:xfrm>
          <a:prstGeom prst="rect">
            <a:avLst/>
          </a:prstGeom>
          <a:noFill/>
          <a:ln w="9525">
            <a:noFill/>
            <a:miter lim="800000"/>
            <a:headEnd/>
            <a:tailEnd/>
          </a:ln>
        </p:spPr>
      </p:pic>
      <p:sp>
        <p:nvSpPr>
          <p:cNvPr id="52227" name="Text Box 2"/>
          <p:cNvSpPr txBox="1">
            <a:spLocks noChangeArrowheads="1"/>
          </p:cNvSpPr>
          <p:nvPr/>
        </p:nvSpPr>
        <p:spPr bwMode="auto">
          <a:xfrm>
            <a:off x="228600" y="762000"/>
            <a:ext cx="4191000" cy="523875"/>
          </a:xfrm>
          <a:prstGeom prst="rect">
            <a:avLst/>
          </a:prstGeom>
          <a:noFill/>
          <a:ln w="9525">
            <a:noFill/>
            <a:miter lim="800000"/>
            <a:headEnd/>
            <a:tailEnd/>
          </a:ln>
        </p:spPr>
        <p:txBody>
          <a:bodyPr>
            <a:spAutoFit/>
          </a:bodyPr>
          <a:lstStyle/>
          <a:p>
            <a:pPr algn="ctr">
              <a:spcBef>
                <a:spcPct val="50000"/>
              </a:spcBef>
            </a:pPr>
            <a:r>
              <a:rPr lang="en-US" sz="2800">
                <a:latin typeface="Proforma-Book"/>
              </a:rPr>
              <a:t>Light Shelves</a:t>
            </a:r>
          </a:p>
        </p:txBody>
      </p:sp>
      <p:pic>
        <p:nvPicPr>
          <p:cNvPr id="52228" name="Picture 3" descr="DSC00216.JPG                                                   00000002100MSDCF                       B87B80EC:"/>
          <p:cNvPicPr>
            <a:picLocks noChangeAspect="1" noChangeArrowheads="1"/>
          </p:cNvPicPr>
          <p:nvPr/>
        </p:nvPicPr>
        <p:blipFill>
          <a:blip r:embed="rId4" cstate="email"/>
          <a:srcRect/>
          <a:stretch>
            <a:fillRect/>
          </a:stretch>
        </p:blipFill>
        <p:spPr bwMode="auto">
          <a:xfrm>
            <a:off x="3810000" y="3352800"/>
            <a:ext cx="3962400" cy="2971800"/>
          </a:xfrm>
          <a:prstGeom prst="rect">
            <a:avLst/>
          </a:prstGeom>
          <a:noFill/>
          <a:ln w="9525">
            <a:noFill/>
            <a:miter lim="800000"/>
            <a:headEnd/>
            <a:tailEnd/>
          </a:ln>
        </p:spPr>
      </p:pic>
      <p:sp>
        <p:nvSpPr>
          <p:cNvPr id="52229" name="Text Box 4"/>
          <p:cNvSpPr txBox="1">
            <a:spLocks noChangeArrowheads="1"/>
          </p:cNvSpPr>
          <p:nvPr/>
        </p:nvSpPr>
        <p:spPr bwMode="auto">
          <a:xfrm>
            <a:off x="5029200" y="2819400"/>
            <a:ext cx="2743200" cy="523875"/>
          </a:xfrm>
          <a:prstGeom prst="rect">
            <a:avLst/>
          </a:prstGeom>
          <a:noFill/>
          <a:ln w="9525">
            <a:noFill/>
            <a:miter lim="800000"/>
            <a:headEnd/>
            <a:tailEnd/>
          </a:ln>
        </p:spPr>
        <p:txBody>
          <a:bodyPr>
            <a:spAutoFit/>
          </a:bodyPr>
          <a:lstStyle/>
          <a:p>
            <a:pPr algn="ctr">
              <a:spcBef>
                <a:spcPct val="50000"/>
              </a:spcBef>
            </a:pPr>
            <a:r>
              <a:rPr lang="en-US" sz="2800">
                <a:latin typeface="Proforma-Book"/>
              </a:rPr>
              <a:t>Light Tubes</a:t>
            </a:r>
          </a:p>
        </p:txBody>
      </p:sp>
      <p:pic>
        <p:nvPicPr>
          <p:cNvPr id="52230" name="Picture 5" descr="DSC00236.JPG                                                   00000002100MSDCF                       B87B80EC:"/>
          <p:cNvPicPr>
            <a:picLocks noChangeAspect="1" noChangeArrowheads="1"/>
          </p:cNvPicPr>
          <p:nvPr/>
        </p:nvPicPr>
        <p:blipFill>
          <a:blip r:embed="rId5" cstate="email"/>
          <a:srcRect/>
          <a:stretch>
            <a:fillRect/>
          </a:stretch>
        </p:blipFill>
        <p:spPr bwMode="auto">
          <a:xfrm>
            <a:off x="533400" y="1219200"/>
            <a:ext cx="4343400" cy="29257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5" descr="brewhouse1"/>
          <p:cNvPicPr>
            <a:picLocks noChangeAspect="1" noChangeArrowheads="1"/>
          </p:cNvPicPr>
          <p:nvPr/>
        </p:nvPicPr>
        <p:blipFill>
          <a:blip r:embed="rId3" cstate="email"/>
          <a:srcRect/>
          <a:stretch>
            <a:fillRect/>
          </a:stretch>
        </p:blipFill>
        <p:spPr bwMode="auto">
          <a:xfrm>
            <a:off x="-1588" y="0"/>
            <a:ext cx="9145588" cy="6859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4" descr="Jenn slide a"/>
          <p:cNvPicPr>
            <a:picLocks noChangeAspect="1" noChangeArrowheads="1"/>
          </p:cNvPicPr>
          <p:nvPr/>
        </p:nvPicPr>
        <p:blipFill>
          <a:blip r:embed="rId3" cstate="email"/>
          <a:srcRect/>
          <a:stretch>
            <a:fillRect/>
          </a:stretch>
        </p:blipFill>
        <p:spPr bwMode="auto">
          <a:xfrm>
            <a:off x="0" y="0"/>
            <a:ext cx="9145588" cy="6859588"/>
          </a:xfrm>
          <a:prstGeom prst="rect">
            <a:avLst/>
          </a:prstGeom>
          <a:noFill/>
          <a:ln w="9525">
            <a:noFill/>
            <a:miter lim="800000"/>
            <a:headEnd/>
            <a:tailEnd/>
          </a:ln>
        </p:spPr>
      </p:pic>
      <p:sp>
        <p:nvSpPr>
          <p:cNvPr id="54275" name="Rectangle 1"/>
          <p:cNvSpPr>
            <a:spLocks noChangeArrowheads="1"/>
          </p:cNvSpPr>
          <p:nvPr/>
        </p:nvSpPr>
        <p:spPr bwMode="auto">
          <a:xfrm>
            <a:off x="0" y="0"/>
            <a:ext cx="184150" cy="400050"/>
          </a:xfrm>
          <a:prstGeom prst="rect">
            <a:avLst/>
          </a:prstGeom>
          <a:noFill/>
          <a:ln w="9525">
            <a:noFill/>
            <a:miter lim="800000"/>
            <a:headEnd/>
            <a:tailEnd/>
          </a:ln>
        </p:spPr>
        <p:txBody>
          <a:bodyPr wrap="none" tIns="0" bIns="0" anchor="ctr">
            <a:spAutoFit/>
          </a:bodyPr>
          <a:lstStyle/>
          <a:p>
            <a:endParaRPr lang="en-US" sz="800">
              <a:latin typeface="Calibri" pitchFamily="34" charset="0"/>
            </a:endParaRPr>
          </a:p>
          <a:p>
            <a:pPr eaLnBrk="0" hangingPunct="0"/>
            <a:endParaRPr lang="en-US">
              <a:latin typeface="Calibri" pitchFamily="34" charset="0"/>
            </a:endParaRPr>
          </a:p>
        </p:txBody>
      </p:sp>
      <p:pic>
        <p:nvPicPr>
          <p:cNvPr id="54276" name="Picture 2"/>
          <p:cNvPicPr>
            <a:picLocks noChangeAspect="1" noChangeArrowheads="1"/>
          </p:cNvPicPr>
          <p:nvPr/>
        </p:nvPicPr>
        <p:blipFill>
          <a:blip r:embed="rId4" cstate="email"/>
          <a:srcRect/>
          <a:stretch>
            <a:fillRect/>
          </a:stretch>
        </p:blipFill>
        <p:spPr bwMode="auto">
          <a:xfrm>
            <a:off x="142875" y="1524000"/>
            <a:ext cx="4059238" cy="3048000"/>
          </a:xfrm>
          <a:prstGeom prst="rect">
            <a:avLst/>
          </a:prstGeom>
          <a:noFill/>
          <a:ln w="9525">
            <a:noFill/>
            <a:miter lim="800000"/>
            <a:headEnd/>
            <a:tailEnd/>
          </a:ln>
        </p:spPr>
      </p:pic>
      <p:pic>
        <p:nvPicPr>
          <p:cNvPr id="54277" name="Picture 3"/>
          <p:cNvPicPr>
            <a:picLocks noChangeAspect="1" noChangeArrowheads="1"/>
          </p:cNvPicPr>
          <p:nvPr/>
        </p:nvPicPr>
        <p:blipFill>
          <a:blip r:embed="rId5" cstate="email"/>
          <a:srcRect/>
          <a:stretch>
            <a:fillRect/>
          </a:stretch>
        </p:blipFill>
        <p:spPr bwMode="auto">
          <a:xfrm>
            <a:off x="4267200" y="1524000"/>
            <a:ext cx="4286250" cy="3049588"/>
          </a:xfrm>
          <a:prstGeom prst="rect">
            <a:avLst/>
          </a:prstGeom>
          <a:noFill/>
          <a:ln w="6350">
            <a:solidFill>
              <a:schemeClr val="bg1"/>
            </a:solidFill>
            <a:miter lim="800000"/>
            <a:headEnd/>
            <a:tailEnd/>
          </a:ln>
        </p:spPr>
      </p:pic>
      <p:sp>
        <p:nvSpPr>
          <p:cNvPr id="54278" name="TextBox 5"/>
          <p:cNvSpPr txBox="1">
            <a:spLocks noChangeArrowheads="1"/>
          </p:cNvSpPr>
          <p:nvPr/>
        </p:nvSpPr>
        <p:spPr bwMode="auto">
          <a:xfrm>
            <a:off x="228600" y="990600"/>
            <a:ext cx="7910513" cy="523875"/>
          </a:xfrm>
          <a:prstGeom prst="rect">
            <a:avLst/>
          </a:prstGeom>
          <a:noFill/>
          <a:ln w="9525">
            <a:noFill/>
            <a:miter lim="800000"/>
            <a:headEnd/>
            <a:tailEnd/>
          </a:ln>
        </p:spPr>
        <p:txBody>
          <a:bodyPr wrap="none">
            <a:spAutoFit/>
          </a:bodyPr>
          <a:lstStyle/>
          <a:p>
            <a:r>
              <a:rPr lang="en-US" sz="2800">
                <a:latin typeface="Calibri" pitchFamily="34" charset="0"/>
              </a:rPr>
              <a:t>Glycol lines running under loading dock to melt snow</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Users\kwallace\AppData\Local\Microsoft\Windows\Temporary Internet Files\Content.Outlook\OODFK0V0\NB green frame template 09.jpg"/>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2" name="TextBox 1"/>
          <p:cNvSpPr txBox="1"/>
          <p:nvPr/>
        </p:nvSpPr>
        <p:spPr>
          <a:xfrm>
            <a:off x="685800" y="685800"/>
            <a:ext cx="4876800" cy="1938338"/>
          </a:xfrm>
          <a:prstGeom prst="rect">
            <a:avLst/>
          </a:prstGeom>
          <a:noFill/>
        </p:spPr>
        <p:txBody>
          <a:bodyPr>
            <a:spAutoFit/>
          </a:bodyPr>
          <a:lstStyle/>
          <a:p>
            <a:pPr>
              <a:defRPr/>
            </a:pPr>
            <a:r>
              <a:rPr lang="en-US" sz="6000" b="1" dirty="0">
                <a:effectLst>
                  <a:outerShdw blurRad="38100" dist="38100" dir="2700000" algn="tl">
                    <a:srgbClr val="000000">
                      <a:alpha val="43137"/>
                    </a:srgbClr>
                  </a:outerShdw>
                </a:effectLst>
              </a:rPr>
              <a:t>SMART GRID</a:t>
            </a:r>
          </a:p>
          <a:p>
            <a:pPr>
              <a:defRPr/>
            </a:pPr>
            <a:endParaRPr lang="en-US" sz="6000" b="1" dirty="0">
              <a:effectLst>
                <a:outerShdw blurRad="38100" dist="38100" dir="2700000" algn="tl">
                  <a:srgbClr val="000000">
                    <a:alpha val="43137"/>
                  </a:srgbClr>
                </a:outerShdw>
              </a:effectLst>
            </a:endParaRPr>
          </a:p>
        </p:txBody>
      </p:sp>
      <p:pic>
        <p:nvPicPr>
          <p:cNvPr id="6152" name="Picture 8" descr="http://www.archives.gov/exhibits/american_originals_iv/images/thomas_edison/thomas_edison.jpg"/>
          <p:cNvPicPr>
            <a:picLocks noChangeAspect="1" noChangeArrowheads="1"/>
          </p:cNvPicPr>
          <p:nvPr/>
        </p:nvPicPr>
        <p:blipFill>
          <a:blip r:embed="rId4" cstate="print"/>
          <a:srcRect/>
          <a:stretch>
            <a:fillRect/>
          </a:stretch>
        </p:blipFill>
        <p:spPr bwMode="auto">
          <a:xfrm>
            <a:off x="5181600" y="1828800"/>
            <a:ext cx="2873375" cy="3962400"/>
          </a:xfrm>
          <a:prstGeom prst="rect">
            <a:avLst/>
          </a:prstGeom>
          <a:ln>
            <a:noFill/>
          </a:ln>
          <a:effectLst>
            <a:outerShdw blurRad="292100" dist="139700" dir="2700000" algn="tl" rotWithShape="0">
              <a:srgbClr val="333333">
                <a:alpha val="65000"/>
              </a:srgbClr>
            </a:outerShdw>
          </a:effectLst>
        </p:spPr>
      </p:pic>
      <p:pic>
        <p:nvPicPr>
          <p:cNvPr id="89090" name="Picture 2" descr="http://www.nisd.net/ward/Staff/gt_page/gt_page_08_09/20th_century_people/agbell.jpg"/>
          <p:cNvPicPr>
            <a:picLocks noChangeAspect="1" noChangeArrowheads="1"/>
          </p:cNvPicPr>
          <p:nvPr/>
        </p:nvPicPr>
        <p:blipFill>
          <a:blip r:embed="rId5" cstate="print"/>
          <a:srcRect l="11184" r="6794"/>
          <a:stretch>
            <a:fillRect/>
          </a:stretch>
        </p:blipFill>
        <p:spPr bwMode="auto">
          <a:xfrm>
            <a:off x="914400" y="1828800"/>
            <a:ext cx="3981450" cy="3962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kwallace\AppData\Local\Microsoft\Windows\Temporary Internet Files\Content.Outlook\OODFK0V0\NB green frame template 09.jpg"/>
          <p:cNvPicPr>
            <a:picLocks noChangeAspect="1" noChangeArrowheads="1"/>
          </p:cNvPicPr>
          <p:nvPr/>
        </p:nvPicPr>
        <p:blipFill>
          <a:blip r:embed="rId3" cstate="email"/>
          <a:srcRect/>
          <a:stretch>
            <a:fillRect/>
          </a:stretch>
        </p:blipFill>
        <p:spPr bwMode="auto">
          <a:xfrm>
            <a:off x="0" y="0"/>
            <a:ext cx="9144000" cy="6858000"/>
          </a:xfrm>
          <a:prstGeom prst="rect">
            <a:avLst/>
          </a:prstGeom>
          <a:ln w="57150">
            <a:noFill/>
            <a:prstDash val="sysDash"/>
            <a:headEnd type="none" w="med" len="med"/>
            <a:tailEnd type="triangle" w="med" len="med"/>
          </a:ln>
          <a:effectLst>
            <a:outerShdw blurRad="50800" dist="38100" dir="2700000" algn="tl" rotWithShape="0">
              <a:prstClr val="black">
                <a:alpha val="40000"/>
              </a:prstClr>
            </a:outerShdw>
          </a:effectLst>
        </p:spPr>
      </p:pic>
      <p:pic>
        <p:nvPicPr>
          <p:cNvPr id="56323" name="Picture 1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048000" y="1981200"/>
            <a:ext cx="2209800" cy="4514850"/>
          </a:xfrm>
          <a:prstGeom prst="rect">
            <a:avLst/>
          </a:prstGeom>
          <a:noFill/>
          <a:ln w="9525">
            <a:noFill/>
            <a:miter lim="800000"/>
            <a:headEnd/>
            <a:tailEnd/>
          </a:ln>
        </p:spPr>
      </p:pic>
      <p:sp>
        <p:nvSpPr>
          <p:cNvPr id="2" name="TextBox 1"/>
          <p:cNvSpPr txBox="1"/>
          <p:nvPr/>
        </p:nvSpPr>
        <p:spPr>
          <a:xfrm>
            <a:off x="685800" y="685800"/>
            <a:ext cx="7543800" cy="1938338"/>
          </a:xfrm>
          <a:prstGeom prst="rect">
            <a:avLst/>
          </a:prstGeom>
          <a:noFill/>
        </p:spPr>
        <p:txBody>
          <a:bodyPr>
            <a:spAutoFit/>
          </a:bodyPr>
          <a:lstStyle/>
          <a:p>
            <a:pPr>
              <a:defRPr/>
            </a:pPr>
            <a:r>
              <a:rPr lang="en-US" sz="6000" b="1" dirty="0">
                <a:effectLst>
                  <a:outerShdw blurRad="38100" dist="38100" dir="2700000" algn="tl">
                    <a:srgbClr val="000000">
                      <a:alpha val="43137"/>
                    </a:srgbClr>
                  </a:outerShdw>
                </a:effectLst>
              </a:rPr>
              <a:t>not-so-SMART GRID</a:t>
            </a:r>
          </a:p>
          <a:p>
            <a:pPr>
              <a:defRPr/>
            </a:pPr>
            <a:endParaRPr lang="en-US" sz="6000" b="1" dirty="0">
              <a:effectLst>
                <a:outerShdw blurRad="38100" dist="38100" dir="2700000" algn="tl">
                  <a:srgbClr val="000000">
                    <a:alpha val="43137"/>
                  </a:srgbClr>
                </a:outerShdw>
              </a:effectLst>
            </a:endParaRPr>
          </a:p>
        </p:txBody>
      </p:sp>
      <p:pic>
        <p:nvPicPr>
          <p:cNvPr id="56325" name="Picture 12" descr="http://www.rps.psu.edu/0309/graphics/industrial01.jpg"/>
          <p:cNvPicPr>
            <a:picLocks noChangeAspect="1" noChangeArrowheads="1"/>
          </p:cNvPicPr>
          <p:nvPr/>
        </p:nvPicPr>
        <p:blipFill>
          <a:blip r:embed="rId5" cstate="email">
            <a:clrChange>
              <a:clrFrom>
                <a:srgbClr val="F7F7F7"/>
              </a:clrFrom>
              <a:clrTo>
                <a:srgbClr val="F7F7F7">
                  <a:alpha val="0"/>
                </a:srgbClr>
              </a:clrTo>
            </a:clrChange>
          </a:blip>
          <a:srcRect/>
          <a:stretch>
            <a:fillRect/>
          </a:stretch>
        </p:blipFill>
        <p:spPr bwMode="auto">
          <a:xfrm>
            <a:off x="342900" y="2743200"/>
            <a:ext cx="2857500" cy="3810000"/>
          </a:xfrm>
          <a:prstGeom prst="rect">
            <a:avLst/>
          </a:prstGeom>
          <a:noFill/>
          <a:ln w="9525">
            <a:noFill/>
            <a:miter lim="800000"/>
            <a:headEnd/>
            <a:tailEnd/>
          </a:ln>
        </p:spPr>
      </p:pic>
      <p:pic>
        <p:nvPicPr>
          <p:cNvPr id="56326" name="Picture 24" descr="http://3.bp.blogspot.com/_SoPDgd5HoeQ/RyWqZvjxiII/AAAAAAAAAwk/exQh5v8SU_M/s400/Ham+House+silhouette.JPG"/>
          <p:cNvPicPr>
            <a:picLocks noChangeAspect="1" noChangeArrowheads="1"/>
          </p:cNvPicPr>
          <p:nvPr/>
        </p:nvPicPr>
        <p:blipFill>
          <a:blip r:embed="rId6" cstate="email">
            <a:clrChange>
              <a:clrFrom>
                <a:srgbClr val="FFFFFF"/>
              </a:clrFrom>
              <a:clrTo>
                <a:srgbClr val="FFFFFF">
                  <a:alpha val="0"/>
                </a:srgbClr>
              </a:clrTo>
            </a:clrChange>
          </a:blip>
          <a:srcRect/>
          <a:stretch>
            <a:fillRect/>
          </a:stretch>
        </p:blipFill>
        <p:spPr bwMode="auto">
          <a:xfrm>
            <a:off x="5029200" y="4572000"/>
            <a:ext cx="3810000" cy="1981200"/>
          </a:xfrm>
          <a:prstGeom prst="rect">
            <a:avLst/>
          </a:prstGeom>
          <a:noFill/>
          <a:ln w="9525">
            <a:noFill/>
            <a:miter lim="800000"/>
            <a:headEnd/>
            <a:tailEnd/>
          </a:ln>
        </p:spPr>
      </p:pic>
      <p:sp>
        <p:nvSpPr>
          <p:cNvPr id="23" name="Freeform 22"/>
          <p:cNvSpPr/>
          <p:nvPr/>
        </p:nvSpPr>
        <p:spPr>
          <a:xfrm>
            <a:off x="4745038" y="2947988"/>
            <a:ext cx="1719262" cy="2128837"/>
          </a:xfrm>
          <a:custGeom>
            <a:avLst/>
            <a:gdLst>
              <a:gd name="connsiteX0" fmla="*/ 0 w 1718441"/>
              <a:gd name="connsiteY0" fmla="*/ 16638 h 2129218"/>
              <a:gd name="connsiteX1" fmla="*/ 47296 w 1718441"/>
              <a:gd name="connsiteY1" fmla="*/ 873 h 2129218"/>
              <a:gd name="connsiteX2" fmla="*/ 346841 w 1718441"/>
              <a:gd name="connsiteY2" fmla="*/ 48169 h 2129218"/>
              <a:gd name="connsiteX3" fmla="*/ 441434 w 1718441"/>
              <a:gd name="connsiteY3" fmla="*/ 111231 h 2129218"/>
              <a:gd name="connsiteX4" fmla="*/ 520262 w 1718441"/>
              <a:gd name="connsiteY4" fmla="*/ 142762 h 2129218"/>
              <a:gd name="connsiteX5" fmla="*/ 583324 w 1718441"/>
              <a:gd name="connsiteY5" fmla="*/ 190059 h 2129218"/>
              <a:gd name="connsiteX6" fmla="*/ 662151 w 1718441"/>
              <a:gd name="connsiteY6" fmla="*/ 237355 h 2129218"/>
              <a:gd name="connsiteX7" fmla="*/ 693682 w 1718441"/>
              <a:gd name="connsiteY7" fmla="*/ 284652 h 2129218"/>
              <a:gd name="connsiteX8" fmla="*/ 740979 w 1718441"/>
              <a:gd name="connsiteY8" fmla="*/ 300418 h 2129218"/>
              <a:gd name="connsiteX9" fmla="*/ 804041 w 1718441"/>
              <a:gd name="connsiteY9" fmla="*/ 347714 h 2129218"/>
              <a:gd name="connsiteX10" fmla="*/ 898634 w 1718441"/>
              <a:gd name="connsiteY10" fmla="*/ 410776 h 2129218"/>
              <a:gd name="connsiteX11" fmla="*/ 961696 w 1718441"/>
              <a:gd name="connsiteY11" fmla="*/ 426542 h 2129218"/>
              <a:gd name="connsiteX12" fmla="*/ 1008993 w 1718441"/>
              <a:gd name="connsiteY12" fmla="*/ 442307 h 2129218"/>
              <a:gd name="connsiteX13" fmla="*/ 1135117 w 1718441"/>
              <a:gd name="connsiteY13" fmla="*/ 473838 h 2129218"/>
              <a:gd name="connsiteX14" fmla="*/ 1198179 w 1718441"/>
              <a:gd name="connsiteY14" fmla="*/ 489604 h 2129218"/>
              <a:gd name="connsiteX15" fmla="*/ 1261241 w 1718441"/>
              <a:gd name="connsiteY15" fmla="*/ 505369 h 2129218"/>
              <a:gd name="connsiteX16" fmla="*/ 1308538 w 1718441"/>
              <a:gd name="connsiteY16" fmla="*/ 521135 h 2129218"/>
              <a:gd name="connsiteX17" fmla="*/ 1387365 w 1718441"/>
              <a:gd name="connsiteY17" fmla="*/ 536900 h 2129218"/>
              <a:gd name="connsiteX18" fmla="*/ 1671145 w 1718441"/>
              <a:gd name="connsiteY18" fmla="*/ 536900 h 2129218"/>
              <a:gd name="connsiteX19" fmla="*/ 1686910 w 1718441"/>
              <a:gd name="connsiteY19" fmla="*/ 473838 h 2129218"/>
              <a:gd name="connsiteX20" fmla="*/ 1718441 w 1718441"/>
              <a:gd name="connsiteY20" fmla="*/ 379245 h 2129218"/>
              <a:gd name="connsiteX21" fmla="*/ 1608082 w 1718441"/>
              <a:gd name="connsiteY21" fmla="*/ 347714 h 2129218"/>
              <a:gd name="connsiteX22" fmla="*/ 1466193 w 1718441"/>
              <a:gd name="connsiteY22" fmla="*/ 363480 h 2129218"/>
              <a:gd name="connsiteX23" fmla="*/ 1434662 w 1718441"/>
              <a:gd name="connsiteY23" fmla="*/ 458073 h 2129218"/>
              <a:gd name="connsiteX24" fmla="*/ 1418896 w 1718441"/>
              <a:gd name="connsiteY24" fmla="*/ 505369 h 2129218"/>
              <a:gd name="connsiteX25" fmla="*/ 1418896 w 1718441"/>
              <a:gd name="connsiteY25" fmla="*/ 1340942 h 2129218"/>
              <a:gd name="connsiteX26" fmla="*/ 1466193 w 1718441"/>
              <a:gd name="connsiteY26" fmla="*/ 1451300 h 2129218"/>
              <a:gd name="connsiteX27" fmla="*/ 1481958 w 1718441"/>
              <a:gd name="connsiteY27" fmla="*/ 1498597 h 2129218"/>
              <a:gd name="connsiteX28" fmla="*/ 1513489 w 1718441"/>
              <a:gd name="connsiteY28" fmla="*/ 1561659 h 2129218"/>
              <a:gd name="connsiteX29" fmla="*/ 1529255 w 1718441"/>
              <a:gd name="connsiteY29" fmla="*/ 1608955 h 2129218"/>
              <a:gd name="connsiteX30" fmla="*/ 1560786 w 1718441"/>
              <a:gd name="connsiteY30" fmla="*/ 1640487 h 2129218"/>
              <a:gd name="connsiteX31" fmla="*/ 1592317 w 1718441"/>
              <a:gd name="connsiteY31" fmla="*/ 1735080 h 2129218"/>
              <a:gd name="connsiteX32" fmla="*/ 1655379 w 1718441"/>
              <a:gd name="connsiteY32" fmla="*/ 1829673 h 2129218"/>
              <a:gd name="connsiteX33" fmla="*/ 1655379 w 1718441"/>
              <a:gd name="connsiteY33" fmla="*/ 2113452 h 2129218"/>
              <a:gd name="connsiteX34" fmla="*/ 1623848 w 1718441"/>
              <a:gd name="connsiteY34" fmla="*/ 2129218 h 212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718441" h="2129218">
                <a:moveTo>
                  <a:pt x="0" y="16638"/>
                </a:moveTo>
                <a:cubicBezTo>
                  <a:pt x="15765" y="11383"/>
                  <a:pt x="30701" y="0"/>
                  <a:pt x="47296" y="873"/>
                </a:cubicBezTo>
                <a:cubicBezTo>
                  <a:pt x="246750" y="11371"/>
                  <a:pt x="232743" y="10137"/>
                  <a:pt x="346841" y="48169"/>
                </a:cubicBezTo>
                <a:cubicBezTo>
                  <a:pt x="378372" y="69190"/>
                  <a:pt x="406249" y="97157"/>
                  <a:pt x="441434" y="111231"/>
                </a:cubicBezTo>
                <a:cubicBezTo>
                  <a:pt x="467710" y="121741"/>
                  <a:pt x="495523" y="129018"/>
                  <a:pt x="520262" y="142762"/>
                </a:cubicBezTo>
                <a:cubicBezTo>
                  <a:pt x="543231" y="155523"/>
                  <a:pt x="561461" y="175484"/>
                  <a:pt x="583324" y="190059"/>
                </a:cubicBezTo>
                <a:cubicBezTo>
                  <a:pt x="608820" y="207056"/>
                  <a:pt x="635875" y="221590"/>
                  <a:pt x="662151" y="237355"/>
                </a:cubicBezTo>
                <a:cubicBezTo>
                  <a:pt x="672661" y="253121"/>
                  <a:pt x="678886" y="272815"/>
                  <a:pt x="693682" y="284652"/>
                </a:cubicBezTo>
                <a:cubicBezTo>
                  <a:pt x="706659" y="295034"/>
                  <a:pt x="726550" y="292173"/>
                  <a:pt x="740979" y="300418"/>
                </a:cubicBezTo>
                <a:cubicBezTo>
                  <a:pt x="763793" y="313454"/>
                  <a:pt x="782515" y="332646"/>
                  <a:pt x="804041" y="347714"/>
                </a:cubicBezTo>
                <a:cubicBezTo>
                  <a:pt x="835086" y="369446"/>
                  <a:pt x="861870" y="401585"/>
                  <a:pt x="898634" y="410776"/>
                </a:cubicBezTo>
                <a:cubicBezTo>
                  <a:pt x="919655" y="416031"/>
                  <a:pt x="940862" y="420589"/>
                  <a:pt x="961696" y="426542"/>
                </a:cubicBezTo>
                <a:cubicBezTo>
                  <a:pt x="977675" y="431107"/>
                  <a:pt x="992960" y="437934"/>
                  <a:pt x="1008993" y="442307"/>
                </a:cubicBezTo>
                <a:cubicBezTo>
                  <a:pt x="1050801" y="453709"/>
                  <a:pt x="1093076" y="463328"/>
                  <a:pt x="1135117" y="473838"/>
                </a:cubicBezTo>
                <a:lnTo>
                  <a:pt x="1198179" y="489604"/>
                </a:lnTo>
                <a:cubicBezTo>
                  <a:pt x="1219200" y="494859"/>
                  <a:pt x="1240685" y="498517"/>
                  <a:pt x="1261241" y="505369"/>
                </a:cubicBezTo>
                <a:cubicBezTo>
                  <a:pt x="1277007" y="510624"/>
                  <a:pt x="1292416" y="517104"/>
                  <a:pt x="1308538" y="521135"/>
                </a:cubicBezTo>
                <a:cubicBezTo>
                  <a:pt x="1334534" y="527634"/>
                  <a:pt x="1361089" y="531645"/>
                  <a:pt x="1387365" y="536900"/>
                </a:cubicBezTo>
                <a:cubicBezTo>
                  <a:pt x="1498750" y="581454"/>
                  <a:pt x="1515451" y="603626"/>
                  <a:pt x="1671145" y="536900"/>
                </a:cubicBezTo>
                <a:cubicBezTo>
                  <a:pt x="1691061" y="528365"/>
                  <a:pt x="1680684" y="494592"/>
                  <a:pt x="1686910" y="473838"/>
                </a:cubicBezTo>
                <a:cubicBezTo>
                  <a:pt x="1696460" y="442003"/>
                  <a:pt x="1718441" y="379245"/>
                  <a:pt x="1718441" y="379245"/>
                </a:cubicBezTo>
                <a:cubicBezTo>
                  <a:pt x="1696138" y="371811"/>
                  <a:pt x="1627876" y="347714"/>
                  <a:pt x="1608082" y="347714"/>
                </a:cubicBezTo>
                <a:cubicBezTo>
                  <a:pt x="1560495" y="347714"/>
                  <a:pt x="1513489" y="358225"/>
                  <a:pt x="1466193" y="363480"/>
                </a:cubicBezTo>
                <a:lnTo>
                  <a:pt x="1434662" y="458073"/>
                </a:lnTo>
                <a:lnTo>
                  <a:pt x="1418896" y="505369"/>
                </a:lnTo>
                <a:cubicBezTo>
                  <a:pt x="1375756" y="850496"/>
                  <a:pt x="1391226" y="676851"/>
                  <a:pt x="1418896" y="1340942"/>
                </a:cubicBezTo>
                <a:cubicBezTo>
                  <a:pt x="1420034" y="1368243"/>
                  <a:pt x="1458429" y="1433183"/>
                  <a:pt x="1466193" y="1451300"/>
                </a:cubicBezTo>
                <a:cubicBezTo>
                  <a:pt x="1472739" y="1466575"/>
                  <a:pt x="1475412" y="1483322"/>
                  <a:pt x="1481958" y="1498597"/>
                </a:cubicBezTo>
                <a:cubicBezTo>
                  <a:pt x="1491216" y="1520199"/>
                  <a:pt x="1504231" y="1540057"/>
                  <a:pt x="1513489" y="1561659"/>
                </a:cubicBezTo>
                <a:cubicBezTo>
                  <a:pt x="1520035" y="1576933"/>
                  <a:pt x="1520705" y="1594705"/>
                  <a:pt x="1529255" y="1608955"/>
                </a:cubicBezTo>
                <a:cubicBezTo>
                  <a:pt x="1536903" y="1621701"/>
                  <a:pt x="1550276" y="1629976"/>
                  <a:pt x="1560786" y="1640487"/>
                </a:cubicBezTo>
                <a:cubicBezTo>
                  <a:pt x="1571296" y="1672018"/>
                  <a:pt x="1573881" y="1707425"/>
                  <a:pt x="1592317" y="1735080"/>
                </a:cubicBezTo>
                <a:lnTo>
                  <a:pt x="1655379" y="1829673"/>
                </a:lnTo>
                <a:cubicBezTo>
                  <a:pt x="1674645" y="1945265"/>
                  <a:pt x="1687466" y="1974408"/>
                  <a:pt x="1655379" y="2113452"/>
                </a:cubicBezTo>
                <a:cubicBezTo>
                  <a:pt x="1652737" y="2124902"/>
                  <a:pt x="1634358" y="2123963"/>
                  <a:pt x="1623848" y="2129218"/>
                </a:cubicBezTo>
              </a:path>
            </a:pathLst>
          </a:custGeom>
          <a:ln w="57150">
            <a:solidFill>
              <a:srgbClr val="C89400"/>
            </a:solidFill>
            <a:prstDash val="sysDash"/>
            <a:headEnd type="none" w="med" len="me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grpSp>
        <p:nvGrpSpPr>
          <p:cNvPr id="56328" name="Group 30"/>
          <p:cNvGrpSpPr>
            <a:grpSpLocks/>
          </p:cNvGrpSpPr>
          <p:nvPr/>
        </p:nvGrpSpPr>
        <p:grpSpPr bwMode="auto">
          <a:xfrm>
            <a:off x="971550" y="2065338"/>
            <a:ext cx="2670175" cy="2333625"/>
            <a:chOff x="972119" y="2065283"/>
            <a:chExt cx="2669715" cy="2333296"/>
          </a:xfrm>
        </p:grpSpPr>
        <p:sp>
          <p:nvSpPr>
            <p:cNvPr id="27" name="Freeform 26"/>
            <p:cNvSpPr/>
            <p:nvPr/>
          </p:nvSpPr>
          <p:spPr>
            <a:xfrm>
              <a:off x="972119" y="2065283"/>
              <a:ext cx="2669715" cy="677766"/>
            </a:xfrm>
            <a:custGeom>
              <a:avLst/>
              <a:gdLst>
                <a:gd name="connsiteX0" fmla="*/ 5343 w 2669715"/>
                <a:gd name="connsiteY0" fmla="*/ 677917 h 677917"/>
                <a:gd name="connsiteX1" fmla="*/ 21109 w 2669715"/>
                <a:gd name="connsiteY1" fmla="*/ 268014 h 677917"/>
                <a:gd name="connsiteX2" fmla="*/ 131467 w 2669715"/>
                <a:gd name="connsiteY2" fmla="*/ 141889 h 677917"/>
                <a:gd name="connsiteX3" fmla="*/ 178764 w 2669715"/>
                <a:gd name="connsiteY3" fmla="*/ 126124 h 677917"/>
                <a:gd name="connsiteX4" fmla="*/ 226060 w 2669715"/>
                <a:gd name="connsiteY4" fmla="*/ 78827 h 677917"/>
                <a:gd name="connsiteX5" fmla="*/ 273357 w 2669715"/>
                <a:gd name="connsiteY5" fmla="*/ 63062 h 677917"/>
                <a:gd name="connsiteX6" fmla="*/ 399481 w 2669715"/>
                <a:gd name="connsiteY6" fmla="*/ 31531 h 677917"/>
                <a:gd name="connsiteX7" fmla="*/ 446778 w 2669715"/>
                <a:gd name="connsiteY7" fmla="*/ 15765 h 677917"/>
                <a:gd name="connsiteX8" fmla="*/ 525605 w 2669715"/>
                <a:gd name="connsiteY8" fmla="*/ 0 h 677917"/>
                <a:gd name="connsiteX9" fmla="*/ 1392709 w 2669715"/>
                <a:gd name="connsiteY9" fmla="*/ 15765 h 677917"/>
                <a:gd name="connsiteX10" fmla="*/ 1455771 w 2669715"/>
                <a:gd name="connsiteY10" fmla="*/ 47296 h 677917"/>
                <a:gd name="connsiteX11" fmla="*/ 1503067 w 2669715"/>
                <a:gd name="connsiteY11" fmla="*/ 63062 h 677917"/>
                <a:gd name="connsiteX12" fmla="*/ 1597660 w 2669715"/>
                <a:gd name="connsiteY12" fmla="*/ 141889 h 677917"/>
                <a:gd name="connsiteX13" fmla="*/ 1660722 w 2669715"/>
                <a:gd name="connsiteY13" fmla="*/ 173420 h 677917"/>
                <a:gd name="connsiteX14" fmla="*/ 1723784 w 2669715"/>
                <a:gd name="connsiteY14" fmla="*/ 220717 h 677917"/>
                <a:gd name="connsiteX15" fmla="*/ 1834143 w 2669715"/>
                <a:gd name="connsiteY15" fmla="*/ 268014 h 677917"/>
                <a:gd name="connsiteX16" fmla="*/ 1928736 w 2669715"/>
                <a:gd name="connsiteY16" fmla="*/ 331076 h 677917"/>
                <a:gd name="connsiteX17" fmla="*/ 2039095 w 2669715"/>
                <a:gd name="connsiteY17" fmla="*/ 409903 h 677917"/>
                <a:gd name="connsiteX18" fmla="*/ 2086391 w 2669715"/>
                <a:gd name="connsiteY18" fmla="*/ 472965 h 677917"/>
                <a:gd name="connsiteX19" fmla="*/ 2196750 w 2669715"/>
                <a:gd name="connsiteY19" fmla="*/ 551793 h 677917"/>
                <a:gd name="connsiteX20" fmla="*/ 2244047 w 2669715"/>
                <a:gd name="connsiteY20" fmla="*/ 599089 h 677917"/>
                <a:gd name="connsiteX21" fmla="*/ 2338640 w 2669715"/>
                <a:gd name="connsiteY21" fmla="*/ 630620 h 677917"/>
                <a:gd name="connsiteX22" fmla="*/ 2401702 w 2669715"/>
                <a:gd name="connsiteY22" fmla="*/ 662151 h 677917"/>
                <a:gd name="connsiteX23" fmla="*/ 2669715 w 2669715"/>
                <a:gd name="connsiteY23" fmla="*/ 662151 h 677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69715" h="677917">
                  <a:moveTo>
                    <a:pt x="5343" y="677917"/>
                  </a:moveTo>
                  <a:cubicBezTo>
                    <a:pt x="10598" y="541283"/>
                    <a:pt x="0" y="403110"/>
                    <a:pt x="21109" y="268014"/>
                  </a:cubicBezTo>
                  <a:cubicBezTo>
                    <a:pt x="29125" y="216710"/>
                    <a:pt x="85417" y="164914"/>
                    <a:pt x="131467" y="141889"/>
                  </a:cubicBezTo>
                  <a:cubicBezTo>
                    <a:pt x="146331" y="134457"/>
                    <a:pt x="162998" y="131379"/>
                    <a:pt x="178764" y="126124"/>
                  </a:cubicBezTo>
                  <a:cubicBezTo>
                    <a:pt x="194529" y="110358"/>
                    <a:pt x="207509" y="91194"/>
                    <a:pt x="226060" y="78827"/>
                  </a:cubicBezTo>
                  <a:cubicBezTo>
                    <a:pt x="239887" y="69609"/>
                    <a:pt x="257324" y="67435"/>
                    <a:pt x="273357" y="63062"/>
                  </a:cubicBezTo>
                  <a:cubicBezTo>
                    <a:pt x="315165" y="51660"/>
                    <a:pt x="357440" y="42041"/>
                    <a:pt x="399481" y="31531"/>
                  </a:cubicBezTo>
                  <a:cubicBezTo>
                    <a:pt x="415603" y="27500"/>
                    <a:pt x="430656" y="19796"/>
                    <a:pt x="446778" y="15765"/>
                  </a:cubicBezTo>
                  <a:cubicBezTo>
                    <a:pt x="472774" y="9266"/>
                    <a:pt x="499329" y="5255"/>
                    <a:pt x="525605" y="0"/>
                  </a:cubicBezTo>
                  <a:cubicBezTo>
                    <a:pt x="814640" y="5255"/>
                    <a:pt x="1104000" y="1085"/>
                    <a:pt x="1392709" y="15765"/>
                  </a:cubicBezTo>
                  <a:cubicBezTo>
                    <a:pt x="1416180" y="16958"/>
                    <a:pt x="1434169" y="38038"/>
                    <a:pt x="1455771" y="47296"/>
                  </a:cubicBezTo>
                  <a:cubicBezTo>
                    <a:pt x="1471045" y="53842"/>
                    <a:pt x="1487302" y="57807"/>
                    <a:pt x="1503067" y="63062"/>
                  </a:cubicBezTo>
                  <a:cubicBezTo>
                    <a:pt x="1546542" y="106536"/>
                    <a:pt x="1546447" y="112624"/>
                    <a:pt x="1597660" y="141889"/>
                  </a:cubicBezTo>
                  <a:cubicBezTo>
                    <a:pt x="1618065" y="153549"/>
                    <a:pt x="1640793" y="160964"/>
                    <a:pt x="1660722" y="173420"/>
                  </a:cubicBezTo>
                  <a:cubicBezTo>
                    <a:pt x="1683004" y="187346"/>
                    <a:pt x="1701502" y="206791"/>
                    <a:pt x="1723784" y="220717"/>
                  </a:cubicBezTo>
                  <a:cubicBezTo>
                    <a:pt x="1976382" y="378591"/>
                    <a:pt x="1641042" y="160735"/>
                    <a:pt x="1834143" y="268014"/>
                  </a:cubicBezTo>
                  <a:cubicBezTo>
                    <a:pt x="1867270" y="286418"/>
                    <a:pt x="1897205" y="310055"/>
                    <a:pt x="1928736" y="331076"/>
                  </a:cubicBezTo>
                  <a:cubicBezTo>
                    <a:pt x="1955591" y="348979"/>
                    <a:pt x="2019540" y="390348"/>
                    <a:pt x="2039095" y="409903"/>
                  </a:cubicBezTo>
                  <a:cubicBezTo>
                    <a:pt x="2057675" y="428483"/>
                    <a:pt x="2067811" y="454385"/>
                    <a:pt x="2086391" y="472965"/>
                  </a:cubicBezTo>
                  <a:cubicBezTo>
                    <a:pt x="2143187" y="529761"/>
                    <a:pt x="2143040" y="507035"/>
                    <a:pt x="2196750" y="551793"/>
                  </a:cubicBezTo>
                  <a:cubicBezTo>
                    <a:pt x="2213878" y="566066"/>
                    <a:pt x="2224557" y="588261"/>
                    <a:pt x="2244047" y="599089"/>
                  </a:cubicBezTo>
                  <a:cubicBezTo>
                    <a:pt x="2273101" y="615230"/>
                    <a:pt x="2307109" y="620110"/>
                    <a:pt x="2338640" y="630620"/>
                  </a:cubicBezTo>
                  <a:cubicBezTo>
                    <a:pt x="2360936" y="638052"/>
                    <a:pt x="2378306" y="659923"/>
                    <a:pt x="2401702" y="662151"/>
                  </a:cubicBezTo>
                  <a:cubicBezTo>
                    <a:pt x="2490637" y="670621"/>
                    <a:pt x="2580377" y="662151"/>
                    <a:pt x="2669715" y="662151"/>
                  </a:cubicBezTo>
                </a:path>
              </a:pathLst>
            </a:custGeom>
            <a:ln w="57150">
              <a:solidFill>
                <a:srgbClr val="C89400"/>
              </a:solidFill>
              <a:prstDash val="sysDash"/>
              <a:headEnd type="none" w="med" len="me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sp>
          <p:nvSpPr>
            <p:cNvPr id="28" name="Freeform 27"/>
            <p:cNvSpPr/>
            <p:nvPr/>
          </p:nvSpPr>
          <p:spPr>
            <a:xfrm>
              <a:off x="1465747" y="2081156"/>
              <a:ext cx="725362" cy="1198393"/>
            </a:xfrm>
            <a:custGeom>
              <a:avLst/>
              <a:gdLst>
                <a:gd name="connsiteX0" fmla="*/ 0 w 725214"/>
                <a:gd name="connsiteY0" fmla="*/ 1198180 h 1198180"/>
                <a:gd name="connsiteX1" fmla="*/ 15766 w 725214"/>
                <a:gd name="connsiteY1" fmla="*/ 788276 h 1198180"/>
                <a:gd name="connsiteX2" fmla="*/ 63062 w 725214"/>
                <a:gd name="connsiteY2" fmla="*/ 662152 h 1198180"/>
                <a:gd name="connsiteX3" fmla="*/ 126124 w 725214"/>
                <a:gd name="connsiteY3" fmla="*/ 472966 h 1198180"/>
                <a:gd name="connsiteX4" fmla="*/ 173421 w 725214"/>
                <a:gd name="connsiteY4" fmla="*/ 425669 h 1198180"/>
                <a:gd name="connsiteX5" fmla="*/ 236483 w 725214"/>
                <a:gd name="connsiteY5" fmla="*/ 331076 h 1198180"/>
                <a:gd name="connsiteX6" fmla="*/ 331076 w 725214"/>
                <a:gd name="connsiteY6" fmla="*/ 189186 h 1198180"/>
                <a:gd name="connsiteX7" fmla="*/ 362607 w 725214"/>
                <a:gd name="connsiteY7" fmla="*/ 141890 h 1198180"/>
                <a:gd name="connsiteX8" fmla="*/ 457200 w 725214"/>
                <a:gd name="connsiteY8" fmla="*/ 110359 h 1198180"/>
                <a:gd name="connsiteX9" fmla="*/ 504497 w 725214"/>
                <a:gd name="connsiteY9" fmla="*/ 94593 h 1198180"/>
                <a:gd name="connsiteX10" fmla="*/ 567559 w 725214"/>
                <a:gd name="connsiteY10" fmla="*/ 63062 h 1198180"/>
                <a:gd name="connsiteX11" fmla="*/ 677917 w 725214"/>
                <a:gd name="connsiteY11" fmla="*/ 31531 h 1198180"/>
                <a:gd name="connsiteX12" fmla="*/ 725214 w 725214"/>
                <a:gd name="connsiteY12" fmla="*/ 0 h 119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5214" h="1198180">
                  <a:moveTo>
                    <a:pt x="0" y="1198180"/>
                  </a:moveTo>
                  <a:cubicBezTo>
                    <a:pt x="5255" y="1061545"/>
                    <a:pt x="6670" y="924709"/>
                    <a:pt x="15766" y="788276"/>
                  </a:cubicBezTo>
                  <a:cubicBezTo>
                    <a:pt x="20722" y="713937"/>
                    <a:pt x="39747" y="732096"/>
                    <a:pt x="63062" y="662152"/>
                  </a:cubicBezTo>
                  <a:cubicBezTo>
                    <a:pt x="88359" y="586261"/>
                    <a:pt x="81685" y="535180"/>
                    <a:pt x="126124" y="472966"/>
                  </a:cubicBezTo>
                  <a:cubicBezTo>
                    <a:pt x="139083" y="454823"/>
                    <a:pt x="159733" y="443268"/>
                    <a:pt x="173421" y="425669"/>
                  </a:cubicBezTo>
                  <a:cubicBezTo>
                    <a:pt x="196687" y="395756"/>
                    <a:pt x="215462" y="362607"/>
                    <a:pt x="236483" y="331076"/>
                  </a:cubicBezTo>
                  <a:lnTo>
                    <a:pt x="331076" y="189186"/>
                  </a:lnTo>
                  <a:lnTo>
                    <a:pt x="362607" y="141890"/>
                  </a:lnTo>
                  <a:cubicBezTo>
                    <a:pt x="381043" y="114236"/>
                    <a:pt x="425669" y="120869"/>
                    <a:pt x="457200" y="110359"/>
                  </a:cubicBezTo>
                  <a:cubicBezTo>
                    <a:pt x="472966" y="105104"/>
                    <a:pt x="489633" y="102025"/>
                    <a:pt x="504497" y="94593"/>
                  </a:cubicBezTo>
                  <a:cubicBezTo>
                    <a:pt x="525518" y="84083"/>
                    <a:pt x="545554" y="71314"/>
                    <a:pt x="567559" y="63062"/>
                  </a:cubicBezTo>
                  <a:cubicBezTo>
                    <a:pt x="607981" y="47904"/>
                    <a:pt x="639794" y="50593"/>
                    <a:pt x="677917" y="31531"/>
                  </a:cubicBezTo>
                  <a:cubicBezTo>
                    <a:pt x="694864" y="23057"/>
                    <a:pt x="725214" y="0"/>
                    <a:pt x="725214" y="0"/>
                  </a:cubicBezTo>
                </a:path>
              </a:pathLst>
            </a:custGeom>
            <a:ln w="57150">
              <a:solidFill>
                <a:srgbClr val="C894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sp>
          <p:nvSpPr>
            <p:cNvPr id="29" name="Freeform 28"/>
            <p:cNvSpPr/>
            <p:nvPr/>
          </p:nvSpPr>
          <p:spPr>
            <a:xfrm>
              <a:off x="2064131" y="2092266"/>
              <a:ext cx="688856" cy="1938065"/>
            </a:xfrm>
            <a:custGeom>
              <a:avLst/>
              <a:gdLst>
                <a:gd name="connsiteX0" fmla="*/ 663600 w 689878"/>
                <a:gd name="connsiteY0" fmla="*/ 1911999 h 1938279"/>
                <a:gd name="connsiteX1" fmla="*/ 584773 w 689878"/>
                <a:gd name="connsiteY1" fmla="*/ 1833172 h 1938279"/>
                <a:gd name="connsiteX2" fmla="*/ 553242 w 689878"/>
                <a:gd name="connsiteY2" fmla="*/ 1785875 h 1938279"/>
                <a:gd name="connsiteX3" fmla="*/ 505945 w 689878"/>
                <a:gd name="connsiteY3" fmla="*/ 1754344 h 1938279"/>
                <a:gd name="connsiteX4" fmla="*/ 364056 w 689878"/>
                <a:gd name="connsiteY4" fmla="*/ 1628220 h 1938279"/>
                <a:gd name="connsiteX5" fmla="*/ 332525 w 689878"/>
                <a:gd name="connsiteY5" fmla="*/ 1533627 h 1938279"/>
                <a:gd name="connsiteX6" fmla="*/ 316759 w 689878"/>
                <a:gd name="connsiteY6" fmla="*/ 1486330 h 1938279"/>
                <a:gd name="connsiteX7" fmla="*/ 285228 w 689878"/>
                <a:gd name="connsiteY7" fmla="*/ 1375972 h 1938279"/>
                <a:gd name="connsiteX8" fmla="*/ 269463 w 689878"/>
                <a:gd name="connsiteY8" fmla="*/ 839944 h 1938279"/>
                <a:gd name="connsiteX9" fmla="*/ 143338 w 689878"/>
                <a:gd name="connsiteY9" fmla="*/ 713820 h 1938279"/>
                <a:gd name="connsiteX10" fmla="*/ 96042 w 689878"/>
                <a:gd name="connsiteY10" fmla="*/ 682289 h 1938279"/>
                <a:gd name="connsiteX11" fmla="*/ 48745 w 689878"/>
                <a:gd name="connsiteY11" fmla="*/ 556165 h 1938279"/>
                <a:gd name="connsiteX12" fmla="*/ 96042 w 689878"/>
                <a:gd name="connsiteY12" fmla="*/ 146261 h 1938279"/>
                <a:gd name="connsiteX13" fmla="*/ 159104 w 689878"/>
                <a:gd name="connsiteY13" fmla="*/ 51668 h 1938279"/>
                <a:gd name="connsiteX14" fmla="*/ 206400 w 689878"/>
                <a:gd name="connsiteY14" fmla="*/ 4372 h 193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89878" h="1938279">
                  <a:moveTo>
                    <a:pt x="663600" y="1911999"/>
                  </a:moveTo>
                  <a:cubicBezTo>
                    <a:pt x="579515" y="1785872"/>
                    <a:pt x="689878" y="1938279"/>
                    <a:pt x="584773" y="1833172"/>
                  </a:cubicBezTo>
                  <a:cubicBezTo>
                    <a:pt x="571375" y="1819774"/>
                    <a:pt x="566640" y="1799273"/>
                    <a:pt x="553242" y="1785875"/>
                  </a:cubicBezTo>
                  <a:cubicBezTo>
                    <a:pt x="539844" y="1772477"/>
                    <a:pt x="520107" y="1766932"/>
                    <a:pt x="505945" y="1754344"/>
                  </a:cubicBezTo>
                  <a:cubicBezTo>
                    <a:pt x="343955" y="1610353"/>
                    <a:pt x="471400" y="1699783"/>
                    <a:pt x="364056" y="1628220"/>
                  </a:cubicBezTo>
                  <a:lnTo>
                    <a:pt x="332525" y="1533627"/>
                  </a:lnTo>
                  <a:cubicBezTo>
                    <a:pt x="327270" y="1517861"/>
                    <a:pt x="320789" y="1502452"/>
                    <a:pt x="316759" y="1486330"/>
                  </a:cubicBezTo>
                  <a:cubicBezTo>
                    <a:pt x="296964" y="1407146"/>
                    <a:pt x="307846" y="1443824"/>
                    <a:pt x="285228" y="1375972"/>
                  </a:cubicBezTo>
                  <a:cubicBezTo>
                    <a:pt x="279973" y="1197296"/>
                    <a:pt x="283531" y="1018143"/>
                    <a:pt x="269463" y="839944"/>
                  </a:cubicBezTo>
                  <a:cubicBezTo>
                    <a:pt x="264077" y="771715"/>
                    <a:pt x="188002" y="743596"/>
                    <a:pt x="143338" y="713820"/>
                  </a:cubicBezTo>
                  <a:lnTo>
                    <a:pt x="96042" y="682289"/>
                  </a:lnTo>
                  <a:cubicBezTo>
                    <a:pt x="63423" y="633361"/>
                    <a:pt x="48745" y="624348"/>
                    <a:pt x="48745" y="556165"/>
                  </a:cubicBezTo>
                  <a:cubicBezTo>
                    <a:pt x="48745" y="199512"/>
                    <a:pt x="0" y="290325"/>
                    <a:pt x="96042" y="146261"/>
                  </a:cubicBezTo>
                  <a:cubicBezTo>
                    <a:pt x="123747" y="63144"/>
                    <a:pt x="93496" y="130397"/>
                    <a:pt x="159104" y="51668"/>
                  </a:cubicBezTo>
                  <a:cubicBezTo>
                    <a:pt x="202161" y="0"/>
                    <a:pt x="169299" y="4372"/>
                    <a:pt x="206400" y="4372"/>
                  </a:cubicBezTo>
                </a:path>
              </a:pathLst>
            </a:custGeom>
            <a:ln w="57150">
              <a:solidFill>
                <a:srgbClr val="C894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sp>
          <p:nvSpPr>
            <p:cNvPr id="30" name="Freeform 29"/>
            <p:cNvSpPr/>
            <p:nvPr/>
          </p:nvSpPr>
          <p:spPr>
            <a:xfrm>
              <a:off x="2302215" y="2112901"/>
              <a:ext cx="680921" cy="2285678"/>
            </a:xfrm>
            <a:custGeom>
              <a:avLst/>
              <a:gdLst>
                <a:gd name="connsiteX0" fmla="*/ 677917 w 681214"/>
                <a:gd name="connsiteY0" fmla="*/ 2286000 h 2286000"/>
                <a:gd name="connsiteX1" fmla="*/ 662151 w 681214"/>
                <a:gd name="connsiteY1" fmla="*/ 1497724 h 2286000"/>
                <a:gd name="connsiteX2" fmla="*/ 614855 w 681214"/>
                <a:gd name="connsiteY2" fmla="*/ 1418897 h 2286000"/>
                <a:gd name="connsiteX3" fmla="*/ 504496 w 681214"/>
                <a:gd name="connsiteY3" fmla="*/ 1308538 h 2286000"/>
                <a:gd name="connsiteX4" fmla="*/ 457200 w 681214"/>
                <a:gd name="connsiteY4" fmla="*/ 1261242 h 2286000"/>
                <a:gd name="connsiteX5" fmla="*/ 425668 w 681214"/>
                <a:gd name="connsiteY5" fmla="*/ 1213945 h 2286000"/>
                <a:gd name="connsiteX6" fmla="*/ 409903 w 681214"/>
                <a:gd name="connsiteY6" fmla="*/ 1150883 h 2286000"/>
                <a:gd name="connsiteX7" fmla="*/ 394137 w 681214"/>
                <a:gd name="connsiteY7" fmla="*/ 1103587 h 2286000"/>
                <a:gd name="connsiteX8" fmla="*/ 378372 w 681214"/>
                <a:gd name="connsiteY8" fmla="*/ 945931 h 2286000"/>
                <a:gd name="connsiteX9" fmla="*/ 362606 w 681214"/>
                <a:gd name="connsiteY9" fmla="*/ 882869 h 2286000"/>
                <a:gd name="connsiteX10" fmla="*/ 346841 w 681214"/>
                <a:gd name="connsiteY10" fmla="*/ 788276 h 2286000"/>
                <a:gd name="connsiteX11" fmla="*/ 331075 w 681214"/>
                <a:gd name="connsiteY11" fmla="*/ 740980 h 2286000"/>
                <a:gd name="connsiteX12" fmla="*/ 315310 w 681214"/>
                <a:gd name="connsiteY12" fmla="*/ 662152 h 2286000"/>
                <a:gd name="connsiteX13" fmla="*/ 268013 w 681214"/>
                <a:gd name="connsiteY13" fmla="*/ 614855 h 2286000"/>
                <a:gd name="connsiteX14" fmla="*/ 252248 w 681214"/>
                <a:gd name="connsiteY14" fmla="*/ 567559 h 2286000"/>
                <a:gd name="connsiteX15" fmla="*/ 204951 w 681214"/>
                <a:gd name="connsiteY15" fmla="*/ 551793 h 2286000"/>
                <a:gd name="connsiteX16" fmla="*/ 126124 w 681214"/>
                <a:gd name="connsiteY16" fmla="*/ 457200 h 2286000"/>
                <a:gd name="connsiteX17" fmla="*/ 94593 w 681214"/>
                <a:gd name="connsiteY17" fmla="*/ 331076 h 2286000"/>
                <a:gd name="connsiteX18" fmla="*/ 63062 w 681214"/>
                <a:gd name="connsiteY18" fmla="*/ 110359 h 2286000"/>
                <a:gd name="connsiteX19" fmla="*/ 47296 w 681214"/>
                <a:gd name="connsiteY19" fmla="*/ 63062 h 2286000"/>
                <a:gd name="connsiteX20" fmla="*/ 0 w 681214"/>
                <a:gd name="connsiteY20"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81214" h="2286000">
                  <a:moveTo>
                    <a:pt x="677917" y="2286000"/>
                  </a:moveTo>
                  <a:cubicBezTo>
                    <a:pt x="672662" y="2023241"/>
                    <a:pt x="681214" y="1759843"/>
                    <a:pt x="662151" y="1497724"/>
                  </a:cubicBezTo>
                  <a:cubicBezTo>
                    <a:pt x="659928" y="1467162"/>
                    <a:pt x="634472" y="1442437"/>
                    <a:pt x="614855" y="1418897"/>
                  </a:cubicBezTo>
                  <a:cubicBezTo>
                    <a:pt x="581550" y="1378931"/>
                    <a:pt x="541282" y="1345324"/>
                    <a:pt x="504496" y="1308538"/>
                  </a:cubicBezTo>
                  <a:cubicBezTo>
                    <a:pt x="488731" y="1292773"/>
                    <a:pt x="469568" y="1279793"/>
                    <a:pt x="457200" y="1261242"/>
                  </a:cubicBezTo>
                  <a:lnTo>
                    <a:pt x="425668" y="1213945"/>
                  </a:lnTo>
                  <a:cubicBezTo>
                    <a:pt x="420413" y="1192924"/>
                    <a:pt x="415856" y="1171717"/>
                    <a:pt x="409903" y="1150883"/>
                  </a:cubicBezTo>
                  <a:cubicBezTo>
                    <a:pt x="405338" y="1134904"/>
                    <a:pt x="396664" y="1120012"/>
                    <a:pt x="394137" y="1103587"/>
                  </a:cubicBezTo>
                  <a:cubicBezTo>
                    <a:pt x="386106" y="1051387"/>
                    <a:pt x="385841" y="998214"/>
                    <a:pt x="378372" y="945931"/>
                  </a:cubicBezTo>
                  <a:cubicBezTo>
                    <a:pt x="375308" y="924481"/>
                    <a:pt x="366855" y="904116"/>
                    <a:pt x="362606" y="882869"/>
                  </a:cubicBezTo>
                  <a:cubicBezTo>
                    <a:pt x="356337" y="851524"/>
                    <a:pt x="353775" y="819481"/>
                    <a:pt x="346841" y="788276"/>
                  </a:cubicBezTo>
                  <a:cubicBezTo>
                    <a:pt x="343236" y="772054"/>
                    <a:pt x="335106" y="757102"/>
                    <a:pt x="331075" y="740980"/>
                  </a:cubicBezTo>
                  <a:cubicBezTo>
                    <a:pt x="324576" y="714984"/>
                    <a:pt x="327294" y="686119"/>
                    <a:pt x="315310" y="662152"/>
                  </a:cubicBezTo>
                  <a:cubicBezTo>
                    <a:pt x="305339" y="642210"/>
                    <a:pt x="283779" y="630621"/>
                    <a:pt x="268013" y="614855"/>
                  </a:cubicBezTo>
                  <a:cubicBezTo>
                    <a:pt x="262758" y="599090"/>
                    <a:pt x="263999" y="579310"/>
                    <a:pt x="252248" y="567559"/>
                  </a:cubicBezTo>
                  <a:cubicBezTo>
                    <a:pt x="240497" y="555808"/>
                    <a:pt x="218778" y="561011"/>
                    <a:pt x="204951" y="551793"/>
                  </a:cubicBezTo>
                  <a:cubicBezTo>
                    <a:pt x="178800" y="534359"/>
                    <a:pt x="140666" y="486283"/>
                    <a:pt x="126124" y="457200"/>
                  </a:cubicBezTo>
                  <a:cubicBezTo>
                    <a:pt x="111653" y="428258"/>
                    <a:pt x="97865" y="355613"/>
                    <a:pt x="94593" y="331076"/>
                  </a:cubicBezTo>
                  <a:cubicBezTo>
                    <a:pt x="74179" y="177971"/>
                    <a:pt x="92658" y="213946"/>
                    <a:pt x="63062" y="110359"/>
                  </a:cubicBezTo>
                  <a:cubicBezTo>
                    <a:pt x="58497" y="94380"/>
                    <a:pt x="54728" y="77926"/>
                    <a:pt x="47296" y="63062"/>
                  </a:cubicBezTo>
                  <a:cubicBezTo>
                    <a:pt x="29471" y="27411"/>
                    <a:pt x="22170" y="22171"/>
                    <a:pt x="0" y="0"/>
                  </a:cubicBezTo>
                </a:path>
              </a:pathLst>
            </a:custGeom>
            <a:ln w="57150">
              <a:solidFill>
                <a:srgbClr val="C894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gr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Users\kwallace\AppData\Local\Microsoft\Windows\Temporary Internet Files\Content.Outlook\OODFK0V0\NB green frame template 09.jpg"/>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pic>
        <p:nvPicPr>
          <p:cNvPr id="57347" name="Picture 2" descr="The Smart Grid"/>
          <p:cNvPicPr>
            <a:picLocks noChangeAspect="1" noChangeArrowheads="1"/>
          </p:cNvPicPr>
          <p:nvPr/>
        </p:nvPicPr>
        <p:blipFill>
          <a:blip r:embed="rId4" cstate="email">
            <a:clrChange>
              <a:clrFrom>
                <a:srgbClr val="FFFFFF"/>
              </a:clrFrom>
              <a:clrTo>
                <a:srgbClr val="FFFFFF">
                  <a:alpha val="0"/>
                </a:srgbClr>
              </a:clrTo>
            </a:clrChange>
          </a:blip>
          <a:srcRect/>
          <a:stretch>
            <a:fillRect/>
          </a:stretch>
        </p:blipFill>
        <p:spPr bwMode="auto">
          <a:xfrm>
            <a:off x="0" y="4510088"/>
            <a:ext cx="9144000" cy="2347912"/>
          </a:xfrm>
          <a:prstGeom prst="rect">
            <a:avLst/>
          </a:prstGeom>
          <a:noFill/>
          <a:ln w="9525">
            <a:noFill/>
            <a:miter lim="800000"/>
            <a:headEnd/>
            <a:tailEnd/>
          </a:ln>
        </p:spPr>
      </p:pic>
      <p:pic>
        <p:nvPicPr>
          <p:cNvPr id="57348" name="Picture 4" descr="http://antennagroup.com/transmissions/wp-content/uploads/2009/02/smart-meter.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810000" y="969963"/>
            <a:ext cx="5327650" cy="3906837"/>
          </a:xfrm>
          <a:prstGeom prst="rect">
            <a:avLst/>
          </a:prstGeom>
          <a:noFill/>
          <a:ln w="9525">
            <a:noFill/>
            <a:miter lim="800000"/>
            <a:headEnd/>
            <a:tailEnd/>
          </a:ln>
        </p:spPr>
      </p:pic>
      <p:sp>
        <p:nvSpPr>
          <p:cNvPr id="57349" name="Rectangle 10"/>
          <p:cNvSpPr>
            <a:spLocks noChangeArrowheads="1"/>
          </p:cNvSpPr>
          <p:nvPr/>
        </p:nvSpPr>
        <p:spPr bwMode="auto">
          <a:xfrm>
            <a:off x="609600" y="1600200"/>
            <a:ext cx="3200400" cy="3046413"/>
          </a:xfrm>
          <a:prstGeom prst="rect">
            <a:avLst/>
          </a:prstGeom>
          <a:noFill/>
          <a:ln w="9525">
            <a:noFill/>
            <a:miter lim="800000"/>
            <a:headEnd/>
            <a:tailEnd/>
          </a:ln>
        </p:spPr>
        <p:txBody>
          <a:bodyPr>
            <a:spAutoFit/>
          </a:bodyPr>
          <a:lstStyle/>
          <a:p>
            <a:r>
              <a:rPr lang="en-US" sz="2400"/>
              <a:t>A smart grid delivers electricity from suppliers to consumers using digital technology to save energy, reduce cost and increase reliability.</a:t>
            </a:r>
          </a:p>
        </p:txBody>
      </p:sp>
      <p:sp>
        <p:nvSpPr>
          <p:cNvPr id="2" name="TextBox 1"/>
          <p:cNvSpPr txBox="1"/>
          <p:nvPr/>
        </p:nvSpPr>
        <p:spPr>
          <a:xfrm>
            <a:off x="685800" y="685800"/>
            <a:ext cx="4876800" cy="1446213"/>
          </a:xfrm>
          <a:prstGeom prst="rect">
            <a:avLst/>
          </a:prstGeom>
          <a:noFill/>
        </p:spPr>
        <p:txBody>
          <a:bodyPr>
            <a:spAutoFit/>
          </a:bodyPr>
          <a:lstStyle/>
          <a:p>
            <a:pPr>
              <a:defRPr/>
            </a:pPr>
            <a:r>
              <a:rPr lang="en-US" sz="4400" b="1" dirty="0">
                <a:effectLst>
                  <a:outerShdw blurRad="38100" dist="38100" dir="2700000" algn="tl">
                    <a:srgbClr val="000000">
                      <a:alpha val="43137"/>
                    </a:srgbClr>
                  </a:outerShdw>
                </a:effectLst>
              </a:rPr>
              <a:t>SMART GRID</a:t>
            </a:r>
          </a:p>
          <a:p>
            <a:pPr>
              <a:defRPr/>
            </a:pPr>
            <a:endParaRPr lang="en-US" sz="4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4" descr="28 NB master pres Cogen.jpg"/>
          <p:cNvPicPr>
            <a:picLocks noChangeAspect="1"/>
          </p:cNvPicPr>
          <p:nvPr/>
        </p:nvPicPr>
        <p:blipFill>
          <a:blip r:embed="rId4" cstate="email"/>
          <a:srcRect/>
          <a:stretch>
            <a:fillRect/>
          </a:stretch>
        </p:blipFill>
        <p:spPr bwMode="auto">
          <a:xfrm>
            <a:off x="0" y="0"/>
            <a:ext cx="9144000" cy="6858000"/>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609600" y="609600"/>
          <a:ext cx="4286250" cy="5715000"/>
        </p:xfrm>
        <a:graphic>
          <a:graphicData uri="http://schemas.openxmlformats.org/presentationml/2006/ole">
            <p:oleObj spid="_x0000_s1026" name="Photo Editor Photo" r:id="rId5" imgW="4571429" imgH="6095238" progId="">
              <p:embed/>
            </p:oleObj>
          </a:graphicData>
        </a:graphic>
      </p:graphicFrame>
      <p:graphicFrame>
        <p:nvGraphicFramePr>
          <p:cNvPr id="1027" name="Object 4"/>
          <p:cNvGraphicFramePr>
            <a:graphicFrameLocks noChangeAspect="1"/>
          </p:cNvGraphicFramePr>
          <p:nvPr/>
        </p:nvGraphicFramePr>
        <p:xfrm>
          <a:off x="3581400" y="3022600"/>
          <a:ext cx="4953000" cy="3302000"/>
        </p:xfrm>
        <a:graphic>
          <a:graphicData uri="http://schemas.openxmlformats.org/presentationml/2006/ole">
            <p:oleObj spid="_x0000_s1027" name="Photo Editor Photo" r:id="rId6" imgW="10000000" imgH="6668431" progId="">
              <p:embed/>
            </p:oleObj>
          </a:graphicData>
        </a:graphic>
      </p:graphicFrame>
      <p:graphicFrame>
        <p:nvGraphicFramePr>
          <p:cNvPr id="1028" name="Object 3"/>
          <p:cNvGraphicFramePr>
            <a:graphicFrameLocks noChangeAspect="1"/>
          </p:cNvGraphicFramePr>
          <p:nvPr/>
        </p:nvGraphicFramePr>
        <p:xfrm>
          <a:off x="4872038" y="609600"/>
          <a:ext cx="3662362" cy="2438400"/>
        </p:xfrm>
        <a:graphic>
          <a:graphicData uri="http://schemas.openxmlformats.org/presentationml/2006/ole">
            <p:oleObj spid="_x0000_s1028" name="Photo Editor Photo" r:id="rId7" imgW="10000000" imgH="6657143" progId="">
              <p:embed/>
            </p:oleObj>
          </a:graphicData>
        </a:graphic>
      </p:graphicFrame>
      <p:sp>
        <p:nvSpPr>
          <p:cNvPr id="6" name="TextBox 5"/>
          <p:cNvSpPr txBox="1"/>
          <p:nvPr/>
        </p:nvSpPr>
        <p:spPr>
          <a:xfrm>
            <a:off x="533400" y="5257800"/>
            <a:ext cx="3352800" cy="1108075"/>
          </a:xfrm>
          <a:prstGeom prst="rect">
            <a:avLst/>
          </a:prstGeom>
          <a:solidFill>
            <a:schemeClr val="tx1">
              <a:lumMod val="50000"/>
              <a:lumOff val="50000"/>
              <a:alpha val="60000"/>
            </a:schemeClr>
          </a:solidFill>
          <a:effectLst>
            <a:outerShdw blurRad="50800" dist="38100" dir="8100000" algn="tr" rotWithShape="0">
              <a:prstClr val="black">
                <a:alpha val="40000"/>
              </a:prstClr>
            </a:outerShdw>
          </a:effectLst>
        </p:spPr>
        <p:txBody>
          <a:bodyPr>
            <a:spAutoFit/>
          </a:bodyPr>
          <a:lstStyle/>
          <a:p>
            <a:pPr>
              <a:defRPr/>
            </a:pPr>
            <a:r>
              <a:rPr lang="en-US" sz="1600" b="1" u="sng" dirty="0">
                <a:solidFill>
                  <a:schemeClr val="bg1"/>
                </a:solidFill>
                <a:effectLst>
                  <a:outerShdw blurRad="38100" dist="38100" dir="2700000" algn="tl">
                    <a:srgbClr val="000000">
                      <a:alpha val="43137"/>
                    </a:srgbClr>
                  </a:outerShdw>
                </a:effectLst>
              </a:rPr>
              <a:t>BIO-GAS from Water Treatment</a:t>
            </a:r>
          </a:p>
          <a:p>
            <a:pPr>
              <a:buFont typeface="Arial" pitchFamily="34" charset="0"/>
              <a:buChar char="•"/>
              <a:defRPr/>
            </a:pPr>
            <a:r>
              <a:rPr lang="en-US" dirty="0">
                <a:solidFill>
                  <a:srgbClr val="FFC000"/>
                </a:solidFill>
              </a:rPr>
              <a:t>292 kW</a:t>
            </a:r>
          </a:p>
          <a:p>
            <a:pPr>
              <a:buFont typeface="Arial" pitchFamily="34" charset="0"/>
              <a:buChar char="•"/>
              <a:defRPr/>
            </a:pPr>
            <a:r>
              <a:rPr lang="en-US" sz="1400" dirty="0">
                <a:solidFill>
                  <a:schemeClr val="bg1"/>
                </a:solidFill>
              </a:rPr>
              <a:t>835,000  kWh/yr</a:t>
            </a:r>
          </a:p>
          <a:p>
            <a:pPr>
              <a:buFont typeface="Arial" pitchFamily="34" charset="0"/>
              <a:buChar char="•"/>
              <a:defRPr/>
            </a:pPr>
            <a:r>
              <a:rPr lang="en-US" dirty="0">
                <a:solidFill>
                  <a:srgbClr val="FFC000"/>
                </a:solidFill>
              </a:rPr>
              <a:t> 10% of total ELECTRICITY</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26 NB master pres Sust ww.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3" descr="27 NB master pres Meth BUB.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descr="28 NB master pres Cogen.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3" name="TextBox 2"/>
          <p:cNvSpPr txBox="1"/>
          <p:nvPr/>
        </p:nvSpPr>
        <p:spPr>
          <a:xfrm>
            <a:off x="685800" y="4953000"/>
            <a:ext cx="3352800" cy="1108075"/>
          </a:xfrm>
          <a:prstGeom prst="rect">
            <a:avLst/>
          </a:prstGeom>
          <a:solidFill>
            <a:schemeClr val="tx1">
              <a:lumMod val="50000"/>
              <a:lumOff val="50000"/>
              <a:alpha val="60000"/>
            </a:schemeClr>
          </a:solidFill>
          <a:effectLst>
            <a:outerShdw blurRad="50800" dist="38100" dir="8100000" algn="tr" rotWithShape="0">
              <a:prstClr val="black">
                <a:alpha val="40000"/>
              </a:prstClr>
            </a:outerShdw>
          </a:effectLst>
        </p:spPr>
        <p:txBody>
          <a:bodyPr>
            <a:spAutoFit/>
          </a:bodyPr>
          <a:lstStyle/>
          <a:p>
            <a:pPr>
              <a:defRPr/>
            </a:pPr>
            <a:r>
              <a:rPr lang="en-US" sz="1600" b="1" u="sng" dirty="0">
                <a:solidFill>
                  <a:schemeClr val="bg1"/>
                </a:solidFill>
                <a:effectLst>
                  <a:outerShdw blurRad="38100" dist="38100" dir="2700000" algn="tl">
                    <a:srgbClr val="000000">
                      <a:alpha val="43137"/>
                    </a:srgbClr>
                  </a:outerShdw>
                </a:effectLst>
              </a:rPr>
              <a:t>BIO-GAS from Water Treatment</a:t>
            </a:r>
          </a:p>
          <a:p>
            <a:pPr>
              <a:buFont typeface="Arial" pitchFamily="34" charset="0"/>
              <a:buChar char="•"/>
              <a:defRPr/>
            </a:pPr>
            <a:r>
              <a:rPr lang="en-US" dirty="0">
                <a:solidFill>
                  <a:srgbClr val="FFC000"/>
                </a:solidFill>
              </a:rPr>
              <a:t>292 kW</a:t>
            </a:r>
          </a:p>
          <a:p>
            <a:pPr>
              <a:buFont typeface="Arial" pitchFamily="34" charset="0"/>
              <a:buChar char="•"/>
              <a:defRPr/>
            </a:pPr>
            <a:r>
              <a:rPr lang="en-US" sz="1400" dirty="0">
                <a:solidFill>
                  <a:schemeClr val="bg1"/>
                </a:solidFill>
              </a:rPr>
              <a:t>835,000  kWh/yr</a:t>
            </a:r>
          </a:p>
          <a:p>
            <a:pPr>
              <a:buFont typeface="Arial" pitchFamily="34" charset="0"/>
              <a:buChar char="•"/>
              <a:defRPr/>
            </a:pPr>
            <a:r>
              <a:rPr lang="en-US" dirty="0">
                <a:solidFill>
                  <a:srgbClr val="FFC000"/>
                </a:solidFill>
              </a:rPr>
              <a:t> 10% of total ELECTRICITY</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1"/>
          <p:cNvPicPr>
            <a:picLocks noChangeAspect="1" noChangeArrowheads="1"/>
          </p:cNvPicPr>
          <p:nvPr/>
        </p:nvPicPr>
        <p:blipFill>
          <a:blip r:embed="rId3" cstate="email"/>
          <a:srcRect/>
          <a:stretch>
            <a:fillRect/>
          </a:stretch>
        </p:blipFill>
        <p:spPr bwMode="auto">
          <a:xfrm>
            <a:off x="4629150" y="838200"/>
            <a:ext cx="4514850" cy="6019800"/>
          </a:xfrm>
          <a:prstGeom prst="rect">
            <a:avLst/>
          </a:prstGeom>
          <a:ln>
            <a:noFill/>
          </a:ln>
          <a:effectLst>
            <a:outerShdw blurRad="292100" dist="139700" dir="2700000" algn="tl" rotWithShape="0">
              <a:srgbClr val="333333">
                <a:alpha val="65000"/>
              </a:srgbClr>
            </a:outerShdw>
          </a:effectLst>
        </p:spPr>
      </p:pic>
      <p:pic>
        <p:nvPicPr>
          <p:cNvPr id="47106" name="Picture 2"/>
          <p:cNvPicPr>
            <a:picLocks noChangeAspect="1" noChangeArrowheads="1"/>
          </p:cNvPicPr>
          <p:nvPr/>
        </p:nvPicPr>
        <p:blipFill>
          <a:blip r:embed="rId4" cstate="email"/>
          <a:srcRect/>
          <a:stretch>
            <a:fillRect/>
          </a:stretch>
        </p:blipFill>
        <p:spPr bwMode="auto">
          <a:xfrm>
            <a:off x="0" y="660400"/>
            <a:ext cx="4648200" cy="6197600"/>
          </a:xfrm>
          <a:prstGeom prst="rect">
            <a:avLst/>
          </a:prstGeom>
          <a:ln>
            <a:noFill/>
          </a:ln>
          <a:effectLst>
            <a:outerShdw blurRad="292100" dist="139700" dir="2700000" algn="tl" rotWithShape="0">
              <a:srgbClr val="333333">
                <a:alpha val="65000"/>
              </a:srgbClr>
            </a:outerShdw>
          </a:effectLst>
        </p:spPr>
      </p:pic>
      <p:pic>
        <p:nvPicPr>
          <p:cNvPr id="61444" name="Picture 4" descr="FortZED">
            <a:hlinkClick r:id="rId5"/>
          </p:cNvPr>
          <p:cNvPicPr>
            <a:picLocks noChangeAspect="1" noChangeArrowheads="1"/>
          </p:cNvPicPr>
          <p:nvPr/>
        </p:nvPicPr>
        <p:blipFill>
          <a:blip r:embed="rId6"/>
          <a:srcRect/>
          <a:stretch>
            <a:fillRect/>
          </a:stretch>
        </p:blipFill>
        <p:spPr bwMode="auto">
          <a:xfrm>
            <a:off x="155575" y="-136525"/>
            <a:ext cx="9525" cy="9525"/>
          </a:xfrm>
          <a:prstGeom prst="rect">
            <a:avLst/>
          </a:prstGeom>
          <a:noFill/>
          <a:ln w="9525">
            <a:noFill/>
            <a:miter lim="800000"/>
            <a:headEnd/>
            <a:tailEnd/>
          </a:ln>
        </p:spPr>
      </p:pic>
      <p:pic>
        <p:nvPicPr>
          <p:cNvPr id="61445" name="Picture 6" descr="FortZED">
            <a:hlinkClick r:id="rId5"/>
          </p:cNvPr>
          <p:cNvPicPr>
            <a:picLocks noChangeAspect="1" noChangeArrowheads="1"/>
          </p:cNvPicPr>
          <p:nvPr/>
        </p:nvPicPr>
        <p:blipFill>
          <a:blip r:embed="rId6"/>
          <a:srcRect/>
          <a:stretch>
            <a:fillRect/>
          </a:stretch>
        </p:blipFill>
        <p:spPr bwMode="auto">
          <a:xfrm>
            <a:off x="155575" y="-136525"/>
            <a:ext cx="9525" cy="9525"/>
          </a:xfrm>
          <a:prstGeom prst="rect">
            <a:avLst/>
          </a:prstGeom>
          <a:noFill/>
          <a:ln w="9525">
            <a:noFill/>
            <a:miter lim="800000"/>
            <a:headEnd/>
            <a:tailEnd/>
          </a:ln>
        </p:spPr>
      </p:pic>
      <p:pic>
        <p:nvPicPr>
          <p:cNvPr id="61446" name="Picture 8" descr="FortZED">
            <a:hlinkClick r:id="rId5"/>
          </p:cNvPr>
          <p:cNvPicPr>
            <a:picLocks noChangeAspect="1" noChangeArrowheads="1"/>
          </p:cNvPicPr>
          <p:nvPr/>
        </p:nvPicPr>
        <p:blipFill>
          <a:blip r:embed="rId6"/>
          <a:srcRect/>
          <a:stretch>
            <a:fillRect/>
          </a:stretch>
        </p:blipFill>
        <p:spPr bwMode="auto">
          <a:xfrm>
            <a:off x="155575" y="-136525"/>
            <a:ext cx="9525" cy="9525"/>
          </a:xfrm>
          <a:prstGeom prst="rect">
            <a:avLst/>
          </a:prstGeom>
          <a:noFill/>
          <a:ln w="9525">
            <a:noFill/>
            <a:miter lim="800000"/>
            <a:headEnd/>
            <a:tailEnd/>
          </a:ln>
        </p:spPr>
      </p:pic>
      <p:pic>
        <p:nvPicPr>
          <p:cNvPr id="61447" name="Picture 9"/>
          <p:cNvPicPr>
            <a:picLocks noChangeAspect="1" noChangeArrowheads="1"/>
          </p:cNvPicPr>
          <p:nvPr/>
        </p:nvPicPr>
        <p:blipFill>
          <a:blip r:embed="rId7" cstate="print"/>
          <a:srcRect/>
          <a:stretch>
            <a:fillRect/>
          </a:stretch>
        </p:blipFill>
        <p:spPr bwMode="auto">
          <a:xfrm>
            <a:off x="0" y="-152400"/>
            <a:ext cx="9144000" cy="1447800"/>
          </a:xfrm>
          <a:prstGeom prst="rect">
            <a:avLst/>
          </a:prstGeom>
          <a:noFill/>
          <a:ln w="9525">
            <a:noFill/>
            <a:miter lim="800000"/>
            <a:headEnd/>
            <a:tailEnd/>
          </a:ln>
        </p:spPr>
      </p:pic>
      <p:sp>
        <p:nvSpPr>
          <p:cNvPr id="10" name="TextBox 9"/>
          <p:cNvSpPr txBox="1"/>
          <p:nvPr/>
        </p:nvSpPr>
        <p:spPr>
          <a:xfrm>
            <a:off x="5638800" y="-76200"/>
            <a:ext cx="3505200" cy="1323975"/>
          </a:xfrm>
          <a:prstGeom prst="rect">
            <a:avLst/>
          </a:prstGeom>
          <a:solidFill>
            <a:schemeClr val="tx1">
              <a:lumMod val="50000"/>
              <a:lumOff val="50000"/>
              <a:alpha val="60000"/>
            </a:schemeClr>
          </a:solidFill>
          <a:effectLst>
            <a:outerShdw blurRad="50800" dist="38100" dir="8100000" algn="tr" rotWithShape="0">
              <a:prstClr val="black">
                <a:alpha val="40000"/>
              </a:prstClr>
            </a:outerShdw>
          </a:effectLst>
        </p:spPr>
        <p:txBody>
          <a:bodyPr>
            <a:spAutoFit/>
          </a:bodyPr>
          <a:lstStyle/>
          <a:p>
            <a:pPr>
              <a:defRPr/>
            </a:pPr>
            <a:r>
              <a:rPr lang="en-US" b="1" u="sng" dirty="0">
                <a:solidFill>
                  <a:schemeClr val="bg1"/>
                </a:solidFill>
                <a:effectLst>
                  <a:outerShdw blurRad="38100" dist="38100" dir="2700000" algn="tl">
                    <a:srgbClr val="000000">
                      <a:alpha val="43137"/>
                    </a:srgbClr>
                  </a:outerShdw>
                </a:effectLst>
              </a:rPr>
              <a:t>Solar array on Packaging Hall</a:t>
            </a:r>
          </a:p>
          <a:p>
            <a:pPr>
              <a:buFont typeface="Arial" pitchFamily="34" charset="0"/>
              <a:buChar char="•"/>
              <a:defRPr/>
            </a:pPr>
            <a:r>
              <a:rPr lang="en-US" sz="1200" dirty="0">
                <a:solidFill>
                  <a:schemeClr val="bg1"/>
                </a:solidFill>
              </a:rPr>
              <a:t>  Largest privately owned array in Colorado</a:t>
            </a:r>
          </a:p>
          <a:p>
            <a:pPr>
              <a:buFont typeface="Arial" pitchFamily="34" charset="0"/>
              <a:buChar char="•"/>
              <a:defRPr/>
            </a:pPr>
            <a:r>
              <a:rPr lang="en-US" dirty="0">
                <a:solidFill>
                  <a:srgbClr val="FFC000"/>
                </a:solidFill>
              </a:rPr>
              <a:t> 200 kW</a:t>
            </a:r>
          </a:p>
          <a:p>
            <a:pPr>
              <a:buFont typeface="Arial" pitchFamily="34" charset="0"/>
              <a:buChar char="•"/>
              <a:defRPr/>
            </a:pPr>
            <a:r>
              <a:rPr lang="en-US" sz="1400" dirty="0">
                <a:solidFill>
                  <a:schemeClr val="bg1"/>
                </a:solidFill>
              </a:rPr>
              <a:t>  263,790  kWh/yr</a:t>
            </a:r>
          </a:p>
          <a:p>
            <a:pPr>
              <a:buFont typeface="Arial" pitchFamily="34" charset="0"/>
              <a:buChar char="•"/>
              <a:defRPr/>
            </a:pPr>
            <a:r>
              <a:rPr lang="en-US" dirty="0">
                <a:solidFill>
                  <a:srgbClr val="FFC000"/>
                </a:solidFill>
              </a:rPr>
              <a:t> 3% of total ELECTRICITY</a:t>
            </a:r>
          </a:p>
        </p:txBody>
      </p:sp>
      <p:pic>
        <p:nvPicPr>
          <p:cNvPr id="61449" name="Picture 8" descr="C:\Users\kwallace\AppData\Local\Microsoft\Windows\Temporary Internet Files\Content.Outlook\DHVSW6MX\NBBSolarsmall1.JPG"/>
          <p:cNvPicPr>
            <a:picLocks noChangeAspect="1" noChangeArrowheads="1"/>
          </p:cNvPicPr>
          <p:nvPr/>
        </p:nvPicPr>
        <p:blipFill>
          <a:blip r:embed="rId8" cstate="print"/>
          <a:srcRect/>
          <a:stretch>
            <a:fillRect/>
          </a:stretch>
        </p:blipFill>
        <p:spPr bwMode="auto">
          <a:xfrm>
            <a:off x="0" y="1295400"/>
            <a:ext cx="9144000"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 descr="Advanced Energy"/>
          <p:cNvPicPr>
            <a:picLocks noChangeAspect="1" noChangeArrowheads="1"/>
          </p:cNvPicPr>
          <p:nvPr/>
        </p:nvPicPr>
        <p:blipFill>
          <a:blip r:embed="rId3" cstate="print"/>
          <a:srcRect/>
          <a:stretch>
            <a:fillRect/>
          </a:stretch>
        </p:blipFill>
        <p:spPr bwMode="auto">
          <a:xfrm>
            <a:off x="114300" y="119063"/>
            <a:ext cx="1743075" cy="538162"/>
          </a:xfrm>
          <a:prstGeom prst="rect">
            <a:avLst/>
          </a:prstGeom>
          <a:noFill/>
          <a:ln w="9525">
            <a:noFill/>
            <a:miter lim="800000"/>
            <a:headEnd/>
            <a:tailEnd/>
          </a:ln>
        </p:spPr>
      </p:pic>
      <p:pic>
        <p:nvPicPr>
          <p:cNvPr id="62467" name="Picture 2" descr="Brendle Group"/>
          <p:cNvPicPr>
            <a:picLocks noChangeAspect="1" noChangeArrowheads="1"/>
          </p:cNvPicPr>
          <p:nvPr/>
        </p:nvPicPr>
        <p:blipFill>
          <a:blip r:embed="rId4" cstate="email"/>
          <a:srcRect/>
          <a:stretch>
            <a:fillRect/>
          </a:stretch>
        </p:blipFill>
        <p:spPr bwMode="auto">
          <a:xfrm>
            <a:off x="390525" y="1195388"/>
            <a:ext cx="1743075" cy="733425"/>
          </a:xfrm>
          <a:prstGeom prst="rect">
            <a:avLst/>
          </a:prstGeom>
          <a:noFill/>
          <a:ln w="9525">
            <a:noFill/>
            <a:miter lim="800000"/>
            <a:headEnd/>
            <a:tailEnd/>
          </a:ln>
        </p:spPr>
      </p:pic>
      <p:pic>
        <p:nvPicPr>
          <p:cNvPr id="62468" name="Picture 3" descr="City of Fort Collins"/>
          <p:cNvPicPr>
            <a:picLocks noChangeAspect="1" noChangeArrowheads="1"/>
          </p:cNvPicPr>
          <p:nvPr/>
        </p:nvPicPr>
        <p:blipFill>
          <a:blip r:embed="rId5" cstate="email"/>
          <a:srcRect/>
          <a:stretch>
            <a:fillRect/>
          </a:stretch>
        </p:blipFill>
        <p:spPr bwMode="auto">
          <a:xfrm>
            <a:off x="2752725" y="4638675"/>
            <a:ext cx="1743075" cy="638175"/>
          </a:xfrm>
          <a:prstGeom prst="rect">
            <a:avLst/>
          </a:prstGeom>
          <a:noFill/>
          <a:ln w="9525">
            <a:noFill/>
            <a:miter lim="800000"/>
            <a:headEnd/>
            <a:tailEnd/>
          </a:ln>
        </p:spPr>
      </p:pic>
      <p:pic>
        <p:nvPicPr>
          <p:cNvPr id="62469" name="Picture 4" descr="Colorado State University"/>
          <p:cNvPicPr>
            <a:picLocks noChangeAspect="1" noChangeArrowheads="1"/>
          </p:cNvPicPr>
          <p:nvPr/>
        </p:nvPicPr>
        <p:blipFill>
          <a:blip r:embed="rId6" cstate="email"/>
          <a:srcRect/>
          <a:stretch>
            <a:fillRect/>
          </a:stretch>
        </p:blipFill>
        <p:spPr bwMode="auto">
          <a:xfrm>
            <a:off x="323850" y="4638675"/>
            <a:ext cx="1743075" cy="742950"/>
          </a:xfrm>
          <a:prstGeom prst="rect">
            <a:avLst/>
          </a:prstGeom>
          <a:noFill/>
          <a:ln w="9525">
            <a:noFill/>
            <a:miter lim="800000"/>
            <a:headEnd/>
            <a:tailEnd/>
          </a:ln>
        </p:spPr>
      </p:pic>
      <p:pic>
        <p:nvPicPr>
          <p:cNvPr id="62470" name="Picture 5" descr="Fort Collins Housing Authority"/>
          <p:cNvPicPr>
            <a:picLocks noChangeAspect="1" noChangeArrowheads="1"/>
          </p:cNvPicPr>
          <p:nvPr/>
        </p:nvPicPr>
        <p:blipFill>
          <a:blip r:embed="rId7" cstate="email"/>
          <a:srcRect/>
          <a:stretch>
            <a:fillRect/>
          </a:stretch>
        </p:blipFill>
        <p:spPr bwMode="auto">
          <a:xfrm>
            <a:off x="7019925" y="4287838"/>
            <a:ext cx="1157288" cy="1093787"/>
          </a:xfrm>
          <a:prstGeom prst="rect">
            <a:avLst/>
          </a:prstGeom>
          <a:noFill/>
          <a:ln w="9525">
            <a:noFill/>
            <a:miter lim="800000"/>
            <a:headEnd/>
            <a:tailEnd/>
          </a:ln>
        </p:spPr>
      </p:pic>
      <p:pic>
        <p:nvPicPr>
          <p:cNvPr id="62471" name="Picture 6" descr="New Belgium Brewing Company"/>
          <p:cNvPicPr>
            <a:picLocks noChangeAspect="1" noChangeArrowheads="1"/>
          </p:cNvPicPr>
          <p:nvPr/>
        </p:nvPicPr>
        <p:blipFill>
          <a:blip r:embed="rId8" cstate="email"/>
          <a:srcRect/>
          <a:stretch>
            <a:fillRect/>
          </a:stretch>
        </p:blipFill>
        <p:spPr bwMode="auto">
          <a:xfrm>
            <a:off x="5154613" y="4114800"/>
            <a:ext cx="1093787" cy="1093788"/>
          </a:xfrm>
          <a:prstGeom prst="rect">
            <a:avLst/>
          </a:prstGeom>
          <a:noFill/>
          <a:ln w="9525">
            <a:noFill/>
            <a:miter lim="800000"/>
            <a:headEnd/>
            <a:tailEnd/>
          </a:ln>
        </p:spPr>
      </p:pic>
      <p:pic>
        <p:nvPicPr>
          <p:cNvPr id="62472" name="Picture 7" descr="Eaton - Powering Business Worldwide"/>
          <p:cNvPicPr>
            <a:picLocks noChangeAspect="1" noChangeArrowheads="1"/>
          </p:cNvPicPr>
          <p:nvPr/>
        </p:nvPicPr>
        <p:blipFill>
          <a:blip r:embed="rId9" cstate="email"/>
          <a:srcRect/>
          <a:stretch>
            <a:fillRect/>
          </a:stretch>
        </p:blipFill>
        <p:spPr bwMode="auto">
          <a:xfrm>
            <a:off x="2971800" y="3295650"/>
            <a:ext cx="1743075" cy="819150"/>
          </a:xfrm>
          <a:prstGeom prst="rect">
            <a:avLst/>
          </a:prstGeom>
          <a:noFill/>
          <a:ln w="9525">
            <a:noFill/>
            <a:miter lim="800000"/>
            <a:headEnd/>
            <a:tailEnd/>
          </a:ln>
        </p:spPr>
      </p:pic>
      <p:pic>
        <p:nvPicPr>
          <p:cNvPr id="62473" name="Picture 8" descr="Larimer County - Committed to Excellence"/>
          <p:cNvPicPr>
            <a:picLocks noChangeAspect="1" noChangeArrowheads="1"/>
          </p:cNvPicPr>
          <p:nvPr/>
        </p:nvPicPr>
        <p:blipFill>
          <a:blip r:embed="rId10" cstate="email"/>
          <a:srcRect/>
          <a:stretch>
            <a:fillRect/>
          </a:stretch>
        </p:blipFill>
        <p:spPr bwMode="auto">
          <a:xfrm>
            <a:off x="752475" y="3479800"/>
            <a:ext cx="1533525" cy="787400"/>
          </a:xfrm>
          <a:prstGeom prst="rect">
            <a:avLst/>
          </a:prstGeom>
          <a:noFill/>
          <a:ln w="9525">
            <a:noFill/>
            <a:miter lim="800000"/>
            <a:headEnd/>
            <a:tailEnd/>
          </a:ln>
        </p:spPr>
      </p:pic>
      <p:pic>
        <p:nvPicPr>
          <p:cNvPr id="62474" name="Picture 9" descr="Spirae - The Power Behind Renewable and Distributed Energy"/>
          <p:cNvPicPr>
            <a:picLocks noChangeAspect="1" noChangeArrowheads="1"/>
          </p:cNvPicPr>
          <p:nvPr/>
        </p:nvPicPr>
        <p:blipFill>
          <a:blip r:embed="rId11" cstate="email"/>
          <a:srcRect/>
          <a:stretch>
            <a:fillRect/>
          </a:stretch>
        </p:blipFill>
        <p:spPr bwMode="auto">
          <a:xfrm>
            <a:off x="6434138" y="1800225"/>
            <a:ext cx="1743075" cy="1504950"/>
          </a:xfrm>
          <a:prstGeom prst="rect">
            <a:avLst/>
          </a:prstGeom>
          <a:noFill/>
          <a:ln w="9525">
            <a:noFill/>
            <a:miter lim="800000"/>
            <a:headEnd/>
            <a:tailEnd/>
          </a:ln>
        </p:spPr>
      </p:pic>
      <p:pic>
        <p:nvPicPr>
          <p:cNvPr id="62475" name="Picture 10" descr="Northern Colorado Clean Energy Cluster"/>
          <p:cNvPicPr>
            <a:picLocks noChangeAspect="1" noChangeArrowheads="1"/>
          </p:cNvPicPr>
          <p:nvPr/>
        </p:nvPicPr>
        <p:blipFill>
          <a:blip r:embed="rId12" cstate="email"/>
          <a:srcRect/>
          <a:stretch>
            <a:fillRect/>
          </a:stretch>
        </p:blipFill>
        <p:spPr bwMode="auto">
          <a:xfrm>
            <a:off x="4276725" y="2333625"/>
            <a:ext cx="1743075" cy="866775"/>
          </a:xfrm>
          <a:prstGeom prst="rect">
            <a:avLst/>
          </a:prstGeom>
          <a:noFill/>
          <a:ln w="9525">
            <a:noFill/>
            <a:miter lim="800000"/>
            <a:headEnd/>
            <a:tailEnd/>
          </a:ln>
        </p:spPr>
      </p:pic>
      <p:pic>
        <p:nvPicPr>
          <p:cNvPr id="62476" name="Picture 11" descr="Poudre River Public Library District"/>
          <p:cNvPicPr>
            <a:picLocks noChangeAspect="1" noChangeArrowheads="1"/>
          </p:cNvPicPr>
          <p:nvPr/>
        </p:nvPicPr>
        <p:blipFill>
          <a:blip r:embed="rId13" cstate="email"/>
          <a:srcRect/>
          <a:stretch>
            <a:fillRect/>
          </a:stretch>
        </p:blipFill>
        <p:spPr bwMode="auto">
          <a:xfrm>
            <a:off x="2295525" y="1905000"/>
            <a:ext cx="1743075" cy="504825"/>
          </a:xfrm>
          <a:prstGeom prst="rect">
            <a:avLst/>
          </a:prstGeom>
          <a:noFill/>
          <a:ln w="9525">
            <a:noFill/>
            <a:miter lim="800000"/>
            <a:headEnd/>
            <a:tailEnd/>
          </a:ln>
        </p:spPr>
      </p:pic>
      <p:pic>
        <p:nvPicPr>
          <p:cNvPr id="62477" name="Picture 12" descr="Woodward Govenor Company"/>
          <p:cNvPicPr>
            <a:picLocks noChangeAspect="1" noChangeArrowheads="1"/>
          </p:cNvPicPr>
          <p:nvPr/>
        </p:nvPicPr>
        <p:blipFill>
          <a:blip r:embed="rId14" cstate="print"/>
          <a:srcRect/>
          <a:stretch>
            <a:fillRect/>
          </a:stretch>
        </p:blipFill>
        <p:spPr bwMode="auto">
          <a:xfrm>
            <a:off x="0" y="2209800"/>
            <a:ext cx="2386013" cy="847725"/>
          </a:xfrm>
          <a:prstGeom prst="rect">
            <a:avLst/>
          </a:prstGeom>
          <a:noFill/>
          <a:ln w="9525">
            <a:noFill/>
            <a:miter lim="800000"/>
            <a:headEnd/>
            <a:tailEnd/>
          </a:ln>
        </p:spPr>
      </p:pic>
      <p:pic>
        <p:nvPicPr>
          <p:cNvPr id="62478" name="Picture 13" descr="Platte River Power Authority"/>
          <p:cNvPicPr>
            <a:picLocks noChangeAspect="1" noChangeArrowheads="1"/>
          </p:cNvPicPr>
          <p:nvPr/>
        </p:nvPicPr>
        <p:blipFill>
          <a:blip r:embed="rId15" cstate="email"/>
          <a:srcRect/>
          <a:stretch>
            <a:fillRect/>
          </a:stretch>
        </p:blipFill>
        <p:spPr bwMode="auto">
          <a:xfrm>
            <a:off x="2524125" y="76200"/>
            <a:ext cx="1743075" cy="1123950"/>
          </a:xfrm>
          <a:prstGeom prst="rect">
            <a:avLst/>
          </a:prstGeom>
          <a:noFill/>
          <a:ln w="9525">
            <a:noFill/>
            <a:miter lim="800000"/>
            <a:headEnd/>
            <a:tailEnd/>
          </a:ln>
        </p:spPr>
      </p:pic>
      <p:pic>
        <p:nvPicPr>
          <p:cNvPr id="62479" name="Picture 14" descr="Fort Collins Utilities"/>
          <p:cNvPicPr>
            <a:picLocks noChangeAspect="1" noChangeArrowheads="1"/>
          </p:cNvPicPr>
          <p:nvPr/>
        </p:nvPicPr>
        <p:blipFill>
          <a:blip r:embed="rId16" cstate="email"/>
          <a:srcRect/>
          <a:stretch>
            <a:fillRect/>
          </a:stretch>
        </p:blipFill>
        <p:spPr bwMode="auto">
          <a:xfrm>
            <a:off x="4495800" y="393700"/>
            <a:ext cx="2133600" cy="963613"/>
          </a:xfrm>
          <a:prstGeom prst="rect">
            <a:avLst/>
          </a:prstGeom>
          <a:noFill/>
          <a:ln w="9525">
            <a:noFill/>
            <a:miter lim="800000"/>
            <a:headEnd/>
            <a:tailEnd/>
          </a:ln>
        </p:spPr>
      </p:pic>
      <p:pic>
        <p:nvPicPr>
          <p:cNvPr id="62480" name="Picture 15" descr="Integrid Laboratory"/>
          <p:cNvPicPr>
            <a:picLocks noChangeAspect="1" noChangeArrowheads="1"/>
          </p:cNvPicPr>
          <p:nvPr/>
        </p:nvPicPr>
        <p:blipFill>
          <a:blip r:embed="rId17" cstate="email"/>
          <a:srcRect/>
          <a:stretch>
            <a:fillRect/>
          </a:stretch>
        </p:blipFill>
        <p:spPr bwMode="auto">
          <a:xfrm>
            <a:off x="7019925" y="228600"/>
            <a:ext cx="1743075" cy="1333500"/>
          </a:xfrm>
          <a:prstGeom prst="rect">
            <a:avLst/>
          </a:prstGeom>
          <a:noFill/>
          <a:ln w="9525">
            <a:noFill/>
            <a:miter lim="800000"/>
            <a:headEnd/>
            <a:tailEnd/>
          </a:ln>
        </p:spPr>
      </p:pic>
      <p:pic>
        <p:nvPicPr>
          <p:cNvPr id="62481" name="Picture 16" descr="Bohemian Foundation"/>
          <p:cNvPicPr>
            <a:picLocks noChangeAspect="1" noChangeArrowheads="1"/>
          </p:cNvPicPr>
          <p:nvPr/>
        </p:nvPicPr>
        <p:blipFill>
          <a:blip r:embed="rId18" cstate="email"/>
          <a:srcRect/>
          <a:stretch>
            <a:fillRect/>
          </a:stretch>
        </p:blipFill>
        <p:spPr bwMode="auto">
          <a:xfrm>
            <a:off x="5953125" y="5857875"/>
            <a:ext cx="1743075" cy="914400"/>
          </a:xfrm>
          <a:prstGeom prst="rect">
            <a:avLst/>
          </a:prstGeom>
          <a:noFill/>
          <a:ln w="9525">
            <a:noFill/>
            <a:miter lim="800000"/>
            <a:headEnd/>
            <a:tailEnd/>
          </a:ln>
        </p:spPr>
      </p:pic>
      <p:pic>
        <p:nvPicPr>
          <p:cNvPr id="62482" name="Picture 17" descr="Colorado Govenor's Energy Office"/>
          <p:cNvPicPr>
            <a:picLocks noChangeAspect="1" noChangeArrowheads="1"/>
          </p:cNvPicPr>
          <p:nvPr/>
        </p:nvPicPr>
        <p:blipFill>
          <a:blip r:embed="rId19" cstate="email"/>
          <a:srcRect/>
          <a:stretch>
            <a:fillRect/>
          </a:stretch>
        </p:blipFill>
        <p:spPr bwMode="auto">
          <a:xfrm>
            <a:off x="3286125" y="5943600"/>
            <a:ext cx="1743075" cy="542925"/>
          </a:xfrm>
          <a:prstGeom prst="rect">
            <a:avLst/>
          </a:prstGeom>
          <a:noFill/>
          <a:ln w="9525">
            <a:noFill/>
            <a:miter lim="800000"/>
            <a:headEnd/>
            <a:tailEnd/>
          </a:ln>
        </p:spPr>
      </p:pic>
      <p:pic>
        <p:nvPicPr>
          <p:cNvPr id="62483" name="Picture 18" descr="Community Foundation of Northern Colorado"/>
          <p:cNvPicPr>
            <a:picLocks noChangeAspect="1" noChangeArrowheads="1"/>
          </p:cNvPicPr>
          <p:nvPr/>
        </p:nvPicPr>
        <p:blipFill>
          <a:blip r:embed="rId20" cstate="email"/>
          <a:srcRect/>
          <a:stretch>
            <a:fillRect/>
          </a:stretch>
        </p:blipFill>
        <p:spPr bwMode="auto">
          <a:xfrm>
            <a:off x="762000" y="6029325"/>
            <a:ext cx="1743075" cy="371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 descr="24 NB master pres Sust wind.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pic>
        <p:nvPicPr>
          <p:cNvPr id="63491" name="Picture 2" descr="24 NB master pres Sust wind.jpg"/>
          <p:cNvPicPr>
            <a:picLocks noChangeAspect="1"/>
          </p:cNvPicPr>
          <p:nvPr/>
        </p:nvPicPr>
        <p:blipFill>
          <a:blip r:embed="rId4"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a:p>
        </p:txBody>
      </p:sp>
      <p:pic>
        <p:nvPicPr>
          <p:cNvPr id="64516" name="Picture 5" descr="1NB PPtemplate 08"/>
          <p:cNvPicPr>
            <a:picLocks noChangeAspect="1" noChangeArrowheads="1"/>
          </p:cNvPicPr>
          <p:nvPr/>
        </p:nvPicPr>
        <p:blipFill>
          <a:blip r:embed="rId3" cstate="email"/>
          <a:srcRect/>
          <a:stretch>
            <a:fillRect/>
          </a:stretch>
        </p:blipFill>
        <p:spPr bwMode="auto">
          <a:xfrm>
            <a:off x="0" y="0"/>
            <a:ext cx="9145588" cy="6859588"/>
          </a:xfrm>
          <a:prstGeom prst="rect">
            <a:avLst/>
          </a:prstGeom>
          <a:solidFill>
            <a:srgbClr val="FF3300"/>
          </a:solidFill>
          <a:ln w="9525">
            <a:noFill/>
            <a:miter lim="800000"/>
            <a:headEnd/>
            <a:tailEnd/>
          </a:ln>
        </p:spPr>
      </p:pic>
      <p:sp>
        <p:nvSpPr>
          <p:cNvPr id="5" name="TextBox 4"/>
          <p:cNvSpPr txBox="1"/>
          <p:nvPr/>
        </p:nvSpPr>
        <p:spPr>
          <a:xfrm>
            <a:off x="1066800" y="685800"/>
            <a:ext cx="7315200" cy="461665"/>
          </a:xfrm>
          <a:prstGeom prst="rect">
            <a:avLst/>
          </a:prstGeom>
          <a:solidFill>
            <a:srgbClr val="FFCC99"/>
          </a:solidFill>
          <a:ln w="38100">
            <a:solidFill>
              <a:schemeClr val="tx1"/>
            </a:solidFill>
          </a:ln>
          <a:effectLst>
            <a:glow rad="101600">
              <a:schemeClr val="accent6">
                <a:satMod val="175000"/>
                <a:alpha val="40000"/>
              </a:schemeClr>
            </a:glow>
          </a:effectLst>
        </p:spPr>
        <p:txBody>
          <a:bodyPr>
            <a:spAutoFit/>
          </a:bodyPr>
          <a:lstStyle/>
          <a:p>
            <a:pPr algn="ctr" fontAlgn="auto">
              <a:spcBef>
                <a:spcPts val="0"/>
              </a:spcBef>
              <a:spcAft>
                <a:spcPts val="0"/>
              </a:spcAft>
              <a:defRPr/>
            </a:pPr>
            <a:r>
              <a:rPr lang="en-US" sz="2400" b="1" dirty="0">
                <a:latin typeface="+mn-lt"/>
                <a:cs typeface="+mn-cs"/>
              </a:rPr>
              <a:t>The Sustainable Purchasing Guidelines</a:t>
            </a:r>
          </a:p>
        </p:txBody>
      </p:sp>
      <p:sp>
        <p:nvSpPr>
          <p:cNvPr id="6" name="TextBox 5"/>
          <p:cNvSpPr txBox="1"/>
          <p:nvPr/>
        </p:nvSpPr>
        <p:spPr>
          <a:xfrm>
            <a:off x="0" y="1595438"/>
            <a:ext cx="9144000" cy="5580062"/>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fontAlgn="auto">
              <a:spcBef>
                <a:spcPts val="0"/>
              </a:spcBef>
              <a:spcAft>
                <a:spcPts val="0"/>
              </a:spcAft>
              <a:defRPr/>
            </a:pPr>
            <a:r>
              <a:rPr lang="en-US" sz="2000" dirty="0"/>
              <a:t>Through action and advocacy, New Belgium strives to be a sustainable business role model, and we prefer vendors who are doing the same. The world is beginning to expect that providers of goods and services be accountable for the impact  of sourcing, making, and selling their products.  So, not only is sustainable procurement the ethical thing to do, it is strategically advantageous as well. We look to partner with companies who: </a:t>
            </a:r>
          </a:p>
          <a:p>
            <a:pPr fontAlgn="auto">
              <a:spcBef>
                <a:spcPts val="0"/>
              </a:spcBef>
              <a:spcAft>
                <a:spcPts val="0"/>
              </a:spcAft>
              <a:defRPr/>
            </a:pPr>
            <a:endParaRPr lang="en-US" sz="2000" dirty="0"/>
          </a:p>
          <a:p>
            <a:pPr marL="1257300" lvl="2" indent="-342900" fontAlgn="auto">
              <a:lnSpc>
                <a:spcPct val="114000"/>
              </a:lnSpc>
              <a:spcBef>
                <a:spcPts val="0"/>
              </a:spcBef>
              <a:spcAft>
                <a:spcPts val="0"/>
              </a:spcAft>
              <a:buFont typeface="+mj-lt"/>
              <a:buAutoNum type="arabicPeriod"/>
              <a:defRPr/>
            </a:pPr>
            <a:r>
              <a:rPr lang="en-US" sz="2000" dirty="0">
                <a:solidFill>
                  <a:srgbClr val="000000"/>
                </a:solidFill>
                <a:ea typeface="Times New Roman"/>
                <a:cs typeface="Times New Roman"/>
              </a:rPr>
              <a:t>Measure and minimize the environmental footprint of their operations and products by looking at transportation, packaging, waste, energy, toxic substances, water, and CO2 emissions.</a:t>
            </a:r>
            <a:endParaRPr lang="en-US" sz="2000" dirty="0">
              <a:solidFill>
                <a:srgbClr val="000000"/>
              </a:solidFill>
              <a:ea typeface="Calibri"/>
              <a:cs typeface="Times New Roman"/>
            </a:endParaRPr>
          </a:p>
          <a:p>
            <a:pPr marL="1257300" lvl="2" indent="-342900" fontAlgn="auto">
              <a:lnSpc>
                <a:spcPct val="114000"/>
              </a:lnSpc>
              <a:spcBef>
                <a:spcPts val="0"/>
              </a:spcBef>
              <a:spcAft>
                <a:spcPts val="0"/>
              </a:spcAft>
              <a:buFont typeface="+mj-lt"/>
              <a:buAutoNum type="arabicPeriod"/>
              <a:defRPr/>
            </a:pPr>
            <a:r>
              <a:rPr lang="en-US" sz="2000" dirty="0">
                <a:solidFill>
                  <a:srgbClr val="000000"/>
                </a:solidFill>
                <a:ea typeface="Times New Roman"/>
                <a:cs typeface="Times New Roman"/>
              </a:rPr>
              <a:t>Create a high-involvement corporate culture which values and rewards everyone’s contributions. </a:t>
            </a:r>
            <a:endParaRPr lang="en-US" sz="2000" dirty="0">
              <a:solidFill>
                <a:srgbClr val="000000"/>
              </a:solidFill>
              <a:ea typeface="Calibri"/>
              <a:cs typeface="Times New Roman"/>
            </a:endParaRPr>
          </a:p>
          <a:p>
            <a:pPr marL="1257300" lvl="2" indent="-342900" fontAlgn="auto">
              <a:lnSpc>
                <a:spcPct val="114000"/>
              </a:lnSpc>
              <a:spcBef>
                <a:spcPts val="0"/>
              </a:spcBef>
              <a:spcAft>
                <a:spcPts val="0"/>
              </a:spcAft>
              <a:buFont typeface="+mj-lt"/>
              <a:buAutoNum type="arabicPeriod"/>
              <a:defRPr/>
            </a:pPr>
            <a:r>
              <a:rPr lang="en-US" sz="2000" dirty="0">
                <a:solidFill>
                  <a:srgbClr val="000000"/>
                </a:solidFill>
                <a:ea typeface="Times New Roman"/>
                <a:cs typeface="Times New Roman"/>
              </a:rPr>
              <a:t>Have a management system which demonstrates environmental commitment by setting goals and regular reporting.</a:t>
            </a:r>
            <a:endParaRPr lang="en-US" sz="2000" dirty="0">
              <a:solidFill>
                <a:srgbClr val="000000"/>
              </a:solidFill>
              <a:ea typeface="Calibri"/>
              <a:cs typeface="Times New Roman"/>
            </a:endParaRPr>
          </a:p>
          <a:p>
            <a:pPr marL="1257300" lvl="2" indent="-342900" fontAlgn="auto">
              <a:lnSpc>
                <a:spcPct val="114000"/>
              </a:lnSpc>
              <a:spcBef>
                <a:spcPts val="0"/>
              </a:spcBef>
              <a:spcAft>
                <a:spcPts val="0"/>
              </a:spcAft>
              <a:buFont typeface="+mj-lt"/>
              <a:buAutoNum type="arabicPeriod"/>
              <a:defRPr/>
            </a:pPr>
            <a:r>
              <a:rPr lang="en-US" sz="2000" dirty="0">
                <a:solidFill>
                  <a:srgbClr val="000000"/>
                </a:solidFill>
                <a:ea typeface="Times New Roman"/>
                <a:cs typeface="Times New Roman"/>
              </a:rPr>
              <a:t>Are working with others to improve the sustainability of their industry.</a:t>
            </a:r>
            <a:r>
              <a:rPr lang="en-US" sz="1600" dirty="0"/>
              <a:t>		</a:t>
            </a:r>
          </a:p>
          <a:p>
            <a:pPr marL="1257300" lvl="2" indent="-342900" fontAlgn="auto">
              <a:spcBef>
                <a:spcPts val="0"/>
              </a:spcBef>
              <a:spcAft>
                <a:spcPts val="0"/>
              </a:spcAft>
              <a:buFont typeface="+mj-lt"/>
              <a:buAutoNum type="arabicPeriod"/>
              <a:defRPr/>
            </a:pPr>
            <a:endParaRPr lang="en-US" sz="16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2 below slide"/>
          <p:cNvPicPr>
            <a:picLocks noChangeAspect="1" noChangeArrowheads="1"/>
          </p:cNvPicPr>
          <p:nvPr/>
        </p:nvPicPr>
        <p:blipFill>
          <a:blip r:embed="rId3" cstate="email"/>
          <a:srcRect/>
          <a:stretch>
            <a:fillRect/>
          </a:stretch>
        </p:blipFill>
        <p:spPr bwMode="auto">
          <a:xfrm>
            <a:off x="0" y="0"/>
            <a:ext cx="9145588" cy="6859588"/>
          </a:xfrm>
          <a:prstGeom prst="rect">
            <a:avLst/>
          </a:prstGeom>
          <a:noFill/>
          <a:ln w="9525">
            <a:noFill/>
            <a:miter lim="800000"/>
            <a:headEnd/>
            <a:tailEnd/>
          </a:ln>
        </p:spPr>
      </p:pic>
      <p:sp>
        <p:nvSpPr>
          <p:cNvPr id="65539" name="TextBox 2"/>
          <p:cNvSpPr txBox="1">
            <a:spLocks noChangeArrowheads="1"/>
          </p:cNvSpPr>
          <p:nvPr/>
        </p:nvSpPr>
        <p:spPr bwMode="auto">
          <a:xfrm>
            <a:off x="1752600" y="304800"/>
            <a:ext cx="6858000" cy="5632450"/>
          </a:xfrm>
          <a:prstGeom prst="rect">
            <a:avLst/>
          </a:prstGeom>
          <a:noFill/>
          <a:ln w="9525">
            <a:noFill/>
            <a:miter lim="800000"/>
            <a:headEnd/>
            <a:tailEnd/>
          </a:ln>
        </p:spPr>
        <p:txBody>
          <a:bodyPr>
            <a:spAutoFit/>
          </a:bodyPr>
          <a:lstStyle/>
          <a:p>
            <a:pPr>
              <a:lnSpc>
                <a:spcPct val="150000"/>
              </a:lnSpc>
            </a:pPr>
            <a:r>
              <a:rPr lang="en-US">
                <a:latin typeface="Calibri" pitchFamily="34" charset="0"/>
              </a:rPr>
              <a:t>Sustainability Management System</a:t>
            </a:r>
          </a:p>
          <a:p>
            <a:pPr>
              <a:lnSpc>
                <a:spcPct val="150000"/>
              </a:lnSpc>
            </a:pPr>
            <a:r>
              <a:rPr lang="en-US">
                <a:latin typeface="Calibri" pitchFamily="34" charset="0"/>
              </a:rPr>
              <a:t>Corporate Sustainability Report</a:t>
            </a:r>
          </a:p>
          <a:p>
            <a:pPr>
              <a:lnSpc>
                <a:spcPct val="150000"/>
              </a:lnSpc>
            </a:pPr>
            <a:endParaRPr lang="en-US">
              <a:latin typeface="Calibri" pitchFamily="34" charset="0"/>
            </a:endParaRPr>
          </a:p>
          <a:p>
            <a:pPr>
              <a:lnSpc>
                <a:spcPct val="150000"/>
              </a:lnSpc>
            </a:pPr>
            <a:r>
              <a:rPr lang="en-US">
                <a:latin typeface="Calibri" pitchFamily="34" charset="0"/>
              </a:rPr>
              <a:t>Open-book management &amp; financial training for all staff</a:t>
            </a:r>
          </a:p>
          <a:p>
            <a:pPr>
              <a:lnSpc>
                <a:spcPct val="150000"/>
              </a:lnSpc>
            </a:pPr>
            <a:r>
              <a:rPr lang="en-US">
                <a:latin typeface="Calibri" pitchFamily="34" charset="0"/>
              </a:rPr>
              <a:t>Quarterly profit-sharing</a:t>
            </a:r>
          </a:p>
          <a:p>
            <a:pPr>
              <a:lnSpc>
                <a:spcPct val="150000"/>
              </a:lnSpc>
            </a:pPr>
            <a:r>
              <a:rPr lang="en-US">
                <a:latin typeface="Calibri" pitchFamily="34" charset="0"/>
              </a:rPr>
              <a:t>Cross-functional project selection and prioritization</a:t>
            </a:r>
          </a:p>
          <a:p>
            <a:pPr>
              <a:lnSpc>
                <a:spcPct val="150000"/>
              </a:lnSpc>
            </a:pPr>
            <a:r>
              <a:rPr lang="en-US">
                <a:latin typeface="Calibri" pitchFamily="34" charset="0"/>
              </a:rPr>
              <a:t>32% Employee Stock Ownership Plan, 70% employee-owned</a:t>
            </a:r>
          </a:p>
          <a:p>
            <a:pPr>
              <a:lnSpc>
                <a:spcPct val="150000"/>
              </a:lnSpc>
            </a:pPr>
            <a:r>
              <a:rPr lang="en-US">
                <a:latin typeface="Calibri" pitchFamily="34" charset="0"/>
              </a:rPr>
              <a:t>Company-wide participation in strategic planning</a:t>
            </a:r>
          </a:p>
          <a:p>
            <a:pPr>
              <a:lnSpc>
                <a:spcPct val="150000"/>
              </a:lnSpc>
            </a:pPr>
            <a:r>
              <a:rPr lang="en-US">
                <a:latin typeface="Calibri" pitchFamily="34" charset="0"/>
              </a:rPr>
              <a:t>Non-commissioned sales staff</a:t>
            </a:r>
          </a:p>
          <a:p>
            <a:pPr>
              <a:lnSpc>
                <a:spcPct val="150000"/>
              </a:lnSpc>
            </a:pPr>
            <a:endParaRPr lang="en-US">
              <a:latin typeface="Calibri" pitchFamily="34" charset="0"/>
            </a:endParaRPr>
          </a:p>
          <a:p>
            <a:pPr>
              <a:lnSpc>
                <a:spcPct val="150000"/>
              </a:lnSpc>
            </a:pPr>
            <a:r>
              <a:rPr lang="en-US">
                <a:latin typeface="Calibri" pitchFamily="34" charset="0"/>
              </a:rPr>
              <a:t>$1/barrel in philanthropy since 1996 (almost $3 million donated)</a:t>
            </a:r>
          </a:p>
          <a:p>
            <a:pPr>
              <a:lnSpc>
                <a:spcPct val="150000"/>
              </a:lnSpc>
            </a:pPr>
            <a:r>
              <a:rPr lang="en-US">
                <a:latin typeface="Calibri" pitchFamily="34" charset="0"/>
              </a:rPr>
              <a:t>1% For the Planet members</a:t>
            </a:r>
          </a:p>
          <a:p>
            <a:endParaRPr lang="en-US">
              <a:latin typeface="Calibri" pitchFamily="34" charset="0"/>
            </a:endParaRPr>
          </a:p>
          <a:p>
            <a:endParaRPr lang="en-US">
              <a:latin typeface="Calibri" pitchFamily="34" charset="0"/>
            </a:endParaRPr>
          </a:p>
        </p:txBody>
      </p:sp>
      <p:pic>
        <p:nvPicPr>
          <p:cNvPr id="65540" name="Picture 2" descr="logo: 1% For the Planet">
            <a:hlinkClick r:id="rId4"/>
          </p:cNvPr>
          <p:cNvPicPr>
            <a:picLocks noChangeAspect="1" noChangeArrowheads="1"/>
          </p:cNvPicPr>
          <p:nvPr/>
        </p:nvPicPr>
        <p:blipFill>
          <a:blip r:embed="rId5" cstate="print"/>
          <a:srcRect/>
          <a:stretch>
            <a:fillRect/>
          </a:stretch>
        </p:blipFill>
        <p:spPr bwMode="auto">
          <a:xfrm>
            <a:off x="4343400" y="5257800"/>
            <a:ext cx="1419225" cy="600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descr="32a NB master pres Sreport.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4" descr="FT bottle slide 07"/>
          <p:cNvPicPr>
            <a:picLocks noChangeAspect="1" noChangeArrowheads="1"/>
          </p:cNvPicPr>
          <p:nvPr/>
        </p:nvPicPr>
        <p:blipFill>
          <a:blip r:embed="rId3" cstate="email"/>
          <a:srcRect/>
          <a:stretch>
            <a:fillRect/>
          </a:stretch>
        </p:blipFill>
        <p:spPr bwMode="auto">
          <a:xfrm>
            <a:off x="0" y="0"/>
            <a:ext cx="9145588" cy="6859588"/>
          </a:xfrm>
          <a:prstGeom prst="rect">
            <a:avLst/>
          </a:prstGeom>
          <a:noFill/>
          <a:ln w="9525">
            <a:noFill/>
            <a:miter lim="800000"/>
            <a:headEnd/>
            <a:tailEnd/>
          </a:ln>
        </p:spPr>
      </p:pic>
      <p:sp>
        <p:nvSpPr>
          <p:cNvPr id="12291" name="Title 1"/>
          <p:cNvSpPr>
            <a:spLocks noGrp="1"/>
          </p:cNvSpPr>
          <p:nvPr>
            <p:ph type="title"/>
          </p:nvPr>
        </p:nvSpPr>
        <p:spPr>
          <a:xfrm>
            <a:off x="-76200" y="46038"/>
            <a:ext cx="7848600" cy="2316162"/>
          </a:xfrm>
        </p:spPr>
        <p:txBody>
          <a:bodyPr rtlCol="0">
            <a:normAutofit fontScale="90000"/>
          </a:bodyPr>
          <a:lstStyle/>
          <a:p>
            <a:pPr eaLnBrk="1" fontAlgn="auto" hangingPunct="1">
              <a:spcAft>
                <a:spcPts val="0"/>
              </a:spcAft>
              <a:defRPr/>
            </a:pPr>
            <a:r>
              <a:rPr lang="en-US" sz="6000" smtClean="0"/>
              <a:t>Life Cycle Assessment:</a:t>
            </a:r>
            <a:br>
              <a:rPr lang="en-US" sz="6000" smtClean="0"/>
            </a:br>
            <a:r>
              <a:rPr lang="en-US" smtClean="0"/>
              <a:t>Measuring the Carbon Footprint of a 6-pack of Fat Tire</a:t>
            </a:r>
            <a:endParaRPr lang="en-US" sz="6000" smtClean="0"/>
          </a:p>
        </p:txBody>
      </p:sp>
      <p:grpSp>
        <p:nvGrpSpPr>
          <p:cNvPr id="67588" name="Group 12"/>
          <p:cNvGrpSpPr>
            <a:grpSpLocks/>
          </p:cNvGrpSpPr>
          <p:nvPr/>
        </p:nvGrpSpPr>
        <p:grpSpPr bwMode="auto">
          <a:xfrm>
            <a:off x="609600" y="2743200"/>
            <a:ext cx="7086600" cy="3581400"/>
            <a:chOff x="228600" y="2659856"/>
            <a:chExt cx="7497096" cy="3583783"/>
          </a:xfrm>
        </p:grpSpPr>
        <p:sp>
          <p:nvSpPr>
            <p:cNvPr id="12" name="Bent Arrow 11"/>
            <p:cNvSpPr/>
            <p:nvPr/>
          </p:nvSpPr>
          <p:spPr>
            <a:xfrm>
              <a:off x="5733860" y="4076848"/>
              <a:ext cx="1991836" cy="1083395"/>
            </a:xfrm>
            <a:prstGeom prst="ben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pic>
          <p:nvPicPr>
            <p:cNvPr id="7" name="Picture 8" descr="http://www.seav.vic.gov.au/manufacturing/sustainable_manufacturing/resources/1/Frig044.jpg"/>
            <p:cNvPicPr>
              <a:picLocks noChangeAspect="1" noChangeArrowheads="1"/>
            </p:cNvPicPr>
            <p:nvPr/>
          </p:nvPicPr>
          <p:blipFill>
            <a:blip r:embed="rId4" cstate="email"/>
            <a:srcRect/>
            <a:stretch>
              <a:fillRect/>
            </a:stretch>
          </p:blipFill>
          <p:spPr bwMode="auto">
            <a:xfrm>
              <a:off x="5182420" y="3895727"/>
              <a:ext cx="1797050" cy="134778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U-Turn Arrow 9"/>
            <p:cNvSpPr/>
            <p:nvPr/>
          </p:nvSpPr>
          <p:spPr>
            <a:xfrm rot="10800000">
              <a:off x="3429000" y="4993483"/>
              <a:ext cx="2620296" cy="1250156"/>
            </a:xfrm>
            <a:prstGeom prst="uturnArrow">
              <a:avLst/>
            </a:prstGeom>
            <a:solidFill>
              <a:schemeClr val="tx1"/>
            </a:solidFill>
            <a:ln w="19050">
              <a:solidFill>
                <a:schemeClr val="tx1"/>
              </a:solidFill>
            </a:ln>
            <a:scene3d>
              <a:camera prst="orthographicFront">
                <a:rot lat="21310249" lon="9896727" rev="7782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pic>
          <p:nvPicPr>
            <p:cNvPr id="6" name="Picture 2" descr="brewhouse2"/>
            <p:cNvPicPr>
              <a:picLocks noChangeAspect="1" noChangeArrowheads="1"/>
            </p:cNvPicPr>
            <p:nvPr/>
          </p:nvPicPr>
          <p:blipFill>
            <a:blip r:embed="rId5" cstate="email"/>
            <a:srcRect/>
            <a:stretch>
              <a:fillRect/>
            </a:stretch>
          </p:blipFill>
          <p:spPr bwMode="auto">
            <a:xfrm>
              <a:off x="2588342" y="4303380"/>
              <a:ext cx="1809135" cy="135685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8" name="Bent Arrow 7"/>
            <p:cNvSpPr/>
            <p:nvPr/>
          </p:nvSpPr>
          <p:spPr>
            <a:xfrm rot="5400000">
              <a:off x="1943253" y="2940315"/>
              <a:ext cx="1083395" cy="1523268"/>
            </a:xfrm>
            <a:prstGeom prst="ben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pic>
          <p:nvPicPr>
            <p:cNvPr id="5" name="Picture 5" descr="http://www.conservect.org/eastern/images/barley/barley1.jpg"/>
            <p:cNvPicPr>
              <a:picLocks noChangeAspect="1" noChangeArrowheads="1"/>
            </p:cNvPicPr>
            <p:nvPr/>
          </p:nvPicPr>
          <p:blipFill>
            <a:blip r:embed="rId6" cstate="email"/>
            <a:srcRect/>
            <a:stretch>
              <a:fillRect/>
            </a:stretch>
          </p:blipFill>
          <p:spPr bwMode="auto">
            <a:xfrm>
              <a:off x="228600" y="2659856"/>
              <a:ext cx="1774621" cy="133350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gr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 descr="FT bottle slide 07"/>
          <p:cNvPicPr>
            <a:picLocks noChangeAspect="1" noChangeArrowheads="1"/>
          </p:cNvPicPr>
          <p:nvPr/>
        </p:nvPicPr>
        <p:blipFill>
          <a:blip r:embed="rId3" cstate="email"/>
          <a:srcRect/>
          <a:stretch>
            <a:fillRect/>
          </a:stretch>
        </p:blipFill>
        <p:spPr bwMode="auto">
          <a:xfrm>
            <a:off x="0" y="0"/>
            <a:ext cx="9145588" cy="6859588"/>
          </a:xfrm>
          <a:prstGeom prst="rect">
            <a:avLst/>
          </a:prstGeom>
          <a:noFill/>
          <a:ln w="9525">
            <a:noFill/>
            <a:miter lim="800000"/>
            <a:headEnd/>
            <a:tailEnd/>
          </a:ln>
        </p:spPr>
      </p:pic>
      <p:sp>
        <p:nvSpPr>
          <p:cNvPr id="2" name="Title 1"/>
          <p:cNvSpPr>
            <a:spLocks noGrp="1"/>
          </p:cNvSpPr>
          <p:nvPr>
            <p:ph type="title"/>
          </p:nvPr>
        </p:nvSpPr>
        <p:spPr>
          <a:xfrm>
            <a:off x="-228600" y="122238"/>
            <a:ext cx="8229600" cy="1554162"/>
          </a:xfrm>
        </p:spPr>
        <p:txBody>
          <a:bodyPr rtlCol="0">
            <a:normAutofit fontScale="90000"/>
          </a:bodyPr>
          <a:lstStyle/>
          <a:p>
            <a:pPr eaLnBrk="1" fontAlgn="auto" hangingPunct="1">
              <a:spcAft>
                <a:spcPts val="0"/>
              </a:spcAft>
              <a:defRPr/>
            </a:pPr>
            <a:r>
              <a:rPr lang="en-US" sz="5400" dirty="0" smtClean="0"/>
              <a:t>What is a </a:t>
            </a:r>
            <a:br>
              <a:rPr lang="en-US" sz="5400" dirty="0" smtClean="0"/>
            </a:br>
            <a:r>
              <a:rPr lang="en-US" sz="6000" dirty="0" smtClean="0"/>
              <a:t>“Life Cycle Assessment”?</a:t>
            </a:r>
            <a:endParaRPr lang="en-US" dirty="0"/>
          </a:p>
        </p:txBody>
      </p:sp>
      <p:sp>
        <p:nvSpPr>
          <p:cNvPr id="68612" name="Content Placeholder 5"/>
          <p:cNvSpPr>
            <a:spLocks noGrp="1"/>
          </p:cNvSpPr>
          <p:nvPr>
            <p:ph idx="1"/>
          </p:nvPr>
        </p:nvSpPr>
        <p:spPr>
          <a:xfrm>
            <a:off x="152400" y="1981200"/>
            <a:ext cx="7315200" cy="3810000"/>
          </a:xfrm>
        </p:spPr>
        <p:txBody>
          <a:bodyPr/>
          <a:lstStyle/>
          <a:p>
            <a:pPr algn="ctr" eaLnBrk="1" hangingPunct="1">
              <a:buFont typeface="Arial" pitchFamily="34" charset="0"/>
              <a:buNone/>
            </a:pPr>
            <a:r>
              <a:rPr lang="en-US" sz="3600" smtClean="0"/>
              <a:t>The accounting of </a:t>
            </a:r>
          </a:p>
          <a:p>
            <a:pPr algn="ctr" eaLnBrk="1" hangingPunct="1">
              <a:buFont typeface="Arial" pitchFamily="34" charset="0"/>
              <a:buNone/>
            </a:pPr>
            <a:r>
              <a:rPr lang="en-US" sz="3600" smtClean="0"/>
              <a:t>material &amp; energy flows </a:t>
            </a:r>
          </a:p>
          <a:p>
            <a:pPr algn="ctr" eaLnBrk="1" hangingPunct="1">
              <a:buFont typeface="Arial" pitchFamily="34" charset="0"/>
              <a:buNone/>
            </a:pPr>
            <a:r>
              <a:rPr lang="en-US" sz="3600" smtClean="0"/>
              <a:t>during each stage of a product’s life </a:t>
            </a:r>
          </a:p>
          <a:p>
            <a:pPr algn="ctr" eaLnBrk="1" hangingPunct="1">
              <a:buFont typeface="Arial" pitchFamily="34" charset="0"/>
              <a:buNone/>
            </a:pPr>
            <a:r>
              <a:rPr lang="en-US" sz="3600" smtClean="0"/>
              <a:t>and the assessment of </a:t>
            </a:r>
          </a:p>
          <a:p>
            <a:pPr algn="ctr" eaLnBrk="1" hangingPunct="1">
              <a:buFont typeface="Arial" pitchFamily="34" charset="0"/>
              <a:buNone/>
            </a:pPr>
            <a:r>
              <a:rPr lang="en-US" sz="3600" smtClean="0"/>
              <a:t>associated environmental impacts.</a:t>
            </a:r>
          </a:p>
          <a:p>
            <a:pPr algn="ctr" eaLnBrk="1" hangingPunct="1"/>
            <a:endParaRPr lang="en-US" sz="4000"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4" descr="Nb sustain slides 07AM.jpg                                     00281A3BAMath                          BCDA7DD4:"/>
          <p:cNvPicPr>
            <a:picLocks noChangeAspect="1" noChangeArrowheads="1"/>
          </p:cNvPicPr>
          <p:nvPr/>
        </p:nvPicPr>
        <p:blipFill>
          <a:blip r:embed="rId3" cstate="email"/>
          <a:srcRect/>
          <a:stretch>
            <a:fillRect/>
          </a:stretch>
        </p:blipFill>
        <p:spPr bwMode="auto">
          <a:xfrm>
            <a:off x="0" y="0"/>
            <a:ext cx="9145588" cy="6859588"/>
          </a:xfrm>
          <a:prstGeom prst="rect">
            <a:avLst/>
          </a:prstGeom>
          <a:noFill/>
          <a:ln w="9525">
            <a:noFill/>
            <a:miter lim="800000"/>
            <a:headEnd/>
            <a:tailEnd/>
          </a:ln>
        </p:spPr>
      </p:pic>
      <p:sp>
        <p:nvSpPr>
          <p:cNvPr id="69635" name="Title 1"/>
          <p:cNvSpPr>
            <a:spLocks noGrp="1"/>
          </p:cNvSpPr>
          <p:nvPr>
            <p:ph type="title"/>
          </p:nvPr>
        </p:nvSpPr>
        <p:spPr>
          <a:xfrm>
            <a:off x="-228600" y="609600"/>
            <a:ext cx="8229600" cy="1447800"/>
          </a:xfrm>
        </p:spPr>
        <p:txBody>
          <a:bodyPr/>
          <a:lstStyle/>
          <a:p>
            <a:pPr eaLnBrk="1" hangingPunct="1"/>
            <a:r>
              <a:rPr lang="en-US" sz="4800" smtClean="0"/>
              <a:t>What is a </a:t>
            </a:r>
            <a:br>
              <a:rPr lang="en-US" sz="4800" smtClean="0"/>
            </a:br>
            <a:r>
              <a:rPr lang="en-US" sz="4800" smtClean="0"/>
              <a:t>“Carbon Footprint”?</a:t>
            </a:r>
            <a:endParaRPr lang="en-US" sz="3600" smtClean="0"/>
          </a:p>
        </p:txBody>
      </p:sp>
      <p:sp>
        <p:nvSpPr>
          <p:cNvPr id="5" name="Content Placeholder 4"/>
          <p:cNvSpPr>
            <a:spLocks noGrp="1"/>
          </p:cNvSpPr>
          <p:nvPr>
            <p:ph idx="1"/>
          </p:nvPr>
        </p:nvSpPr>
        <p:spPr>
          <a:xfrm>
            <a:off x="533400" y="2514600"/>
            <a:ext cx="6553200" cy="4038600"/>
          </a:xfrm>
        </p:spPr>
        <p:txBody>
          <a:bodyPr rtlCol="0">
            <a:normAutofit/>
          </a:bodyPr>
          <a:lstStyle/>
          <a:p>
            <a:pPr algn="ctr" eaLnBrk="1" fontAlgn="auto" hangingPunct="1">
              <a:spcAft>
                <a:spcPts val="0"/>
              </a:spcAft>
              <a:buFont typeface="Arial" pitchFamily="34" charset="0"/>
              <a:buNone/>
              <a:defRPr/>
            </a:pPr>
            <a:r>
              <a:rPr lang="en-US" sz="4000" dirty="0" smtClean="0"/>
              <a:t>  The </a:t>
            </a:r>
            <a:r>
              <a:rPr lang="en-US" sz="4000" dirty="0"/>
              <a:t>total amount of GHGs emitted across the life cycle of a product</a:t>
            </a:r>
            <a:r>
              <a:rPr lang="en-US" sz="4000" dirty="0" smtClean="0"/>
              <a:t>.</a:t>
            </a:r>
          </a:p>
          <a:p>
            <a:pPr algn="ctr" eaLnBrk="1" fontAlgn="auto" hangingPunct="1">
              <a:spcAft>
                <a:spcPts val="0"/>
              </a:spcAft>
              <a:buFont typeface="Arial" pitchFamily="34" charset="0"/>
              <a:buNone/>
              <a:defRPr/>
            </a:pPr>
            <a:endParaRPr lang="en-US" sz="1600" dirty="0"/>
          </a:p>
          <a:p>
            <a:pPr algn="ctr" eaLnBrk="1" fontAlgn="auto" hangingPunct="1">
              <a:spcAft>
                <a:spcPts val="0"/>
              </a:spcAft>
              <a:buFont typeface="Arial" pitchFamily="34" charset="0"/>
              <a:buNone/>
              <a:defRPr/>
            </a:pPr>
            <a:r>
              <a:rPr lang="en-US" i="1" dirty="0" smtClean="0"/>
              <a:t>The carbon footprint of </a:t>
            </a:r>
            <a:r>
              <a:rPr lang="en-US" i="1" dirty="0"/>
              <a:t>1 six-pack of Fat Tire, in 2006, </a:t>
            </a:r>
            <a:r>
              <a:rPr lang="en-US" i="1" dirty="0" smtClean="0"/>
              <a:t>was </a:t>
            </a:r>
          </a:p>
          <a:p>
            <a:pPr algn="ctr" eaLnBrk="1" fontAlgn="auto" hangingPunct="1">
              <a:spcAft>
                <a:spcPts val="0"/>
              </a:spcAft>
              <a:buFont typeface="Arial" pitchFamily="34" charset="0"/>
              <a:buNone/>
              <a:defRPr/>
            </a:pPr>
            <a:r>
              <a:rPr lang="en-US" b="1" dirty="0" smtClean="0">
                <a:solidFill>
                  <a:schemeClr val="accent2">
                    <a:lumMod val="50000"/>
                  </a:schemeClr>
                </a:solidFill>
              </a:rPr>
              <a:t>3289g CO</a:t>
            </a:r>
            <a:r>
              <a:rPr lang="en-US" b="1" baseline="-25000" dirty="0" smtClean="0">
                <a:solidFill>
                  <a:schemeClr val="accent2">
                    <a:lumMod val="50000"/>
                  </a:schemeClr>
                </a:solidFill>
              </a:rPr>
              <a:t>2</a:t>
            </a:r>
            <a:r>
              <a:rPr lang="en-US" b="1" dirty="0" smtClean="0">
                <a:solidFill>
                  <a:schemeClr val="accent2">
                    <a:lumMod val="50000"/>
                  </a:schemeClr>
                </a:solidFill>
              </a:rPr>
              <a:t>e</a:t>
            </a:r>
            <a:r>
              <a:rPr lang="en-US" i="1" dirty="0" smtClean="0"/>
              <a:t>.</a:t>
            </a:r>
          </a:p>
        </p:txBody>
      </p:sp>
      <p:pic>
        <p:nvPicPr>
          <p:cNvPr id="6" name="Picture 2" descr="http://www.srcf.ucam.org/cuex/Image/footprint.jpg"/>
          <p:cNvPicPr>
            <a:picLocks noChangeAspect="1" noChangeArrowheads="1"/>
          </p:cNvPicPr>
          <p:nvPr/>
        </p:nvPicPr>
        <p:blipFill>
          <a:blip r:embed="rId4" cstate="email">
            <a:clrChange>
              <a:clrFrom>
                <a:srgbClr val="FFFFFF"/>
              </a:clrFrom>
              <a:clrTo>
                <a:srgbClr val="FFFFFF">
                  <a:alpha val="0"/>
                </a:srgbClr>
              </a:clrTo>
            </a:clrChange>
          </a:blip>
          <a:srcRect/>
          <a:stretch>
            <a:fillRect/>
          </a:stretch>
        </p:blipFill>
        <p:spPr bwMode="auto">
          <a:xfrm>
            <a:off x="152400" y="4891532"/>
            <a:ext cx="2133600" cy="1890268"/>
          </a:xfrm>
          <a:prstGeom prst="rect">
            <a:avLst/>
          </a:prstGeom>
          <a:noFill/>
          <a:effectLst>
            <a:outerShdw blurRad="50800" dist="50800" dir="5400000" algn="ctr" rotWithShape="0">
              <a:srgbClr val="000000">
                <a:alpha val="0"/>
              </a:srgbClr>
            </a:outerShdw>
          </a:effectLst>
          <a:scene3d>
            <a:camera prst="orthographicFront">
              <a:rot lat="0" lon="0" rev="0"/>
            </a:camera>
            <a:lightRig rig="threePt" dir="t"/>
          </a:scene3d>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gradFill flip="none" rotWithShape="1">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052" name="Picture 4" descr="Jenn slide b"/>
          <p:cNvPicPr>
            <a:picLocks noChangeAspect="1" noChangeArrowheads="1"/>
          </p:cNvPicPr>
          <p:nvPr/>
        </p:nvPicPr>
        <p:blipFill>
          <a:blip r:embed="rId4" cstate="email"/>
          <a:srcRect/>
          <a:stretch>
            <a:fillRect/>
          </a:stretch>
        </p:blipFill>
        <p:spPr bwMode="auto">
          <a:xfrm>
            <a:off x="0" y="0"/>
            <a:ext cx="9145588" cy="6859588"/>
          </a:xfrm>
          <a:prstGeom prst="rect">
            <a:avLst/>
          </a:prstGeom>
          <a:noFill/>
          <a:ln w="9525">
            <a:noFill/>
            <a:miter lim="800000"/>
            <a:headEnd/>
            <a:tailEnd/>
          </a:ln>
        </p:spPr>
      </p:pic>
      <p:sp>
        <p:nvSpPr>
          <p:cNvPr id="10" name="TextBox 9"/>
          <p:cNvSpPr txBox="1"/>
          <p:nvPr/>
        </p:nvSpPr>
        <p:spPr>
          <a:xfrm>
            <a:off x="76200" y="159603"/>
            <a:ext cx="9144000" cy="1446550"/>
          </a:xfrm>
          <a:prstGeom prst="rect">
            <a:avLst/>
          </a:prstGeom>
          <a:noFill/>
        </p:spPr>
        <p:txBody>
          <a:bodyPr>
            <a:spAutoFit/>
            <a:scene3d>
              <a:camera prst="orthographicFront"/>
              <a:lightRig rig="threePt" dir="t"/>
            </a:scene3d>
            <a:sp3d extrusionH="57150">
              <a:bevelT w="38100" h="38100"/>
            </a:sp3d>
          </a:bodyPr>
          <a:lstStyle/>
          <a:p>
            <a:pPr algn="ctr" fontAlgn="auto">
              <a:spcBef>
                <a:spcPts val="0"/>
              </a:spcBef>
              <a:spcAft>
                <a:spcPts val="0"/>
              </a:spcAft>
              <a:defRPr/>
            </a:pPr>
            <a:r>
              <a:rPr lang="en-US" sz="4000" dirty="0">
                <a:solidFill>
                  <a:schemeClr val="tx1">
                    <a:lumMod val="95000"/>
                    <a:lumOff val="5000"/>
                  </a:schemeClr>
                </a:solidFill>
                <a:latin typeface="Calibri" pitchFamily="34" charset="0"/>
                <a:cs typeface="+mn-cs"/>
              </a:rPr>
              <a:t>Carbon Footprint for </a:t>
            </a:r>
            <a:r>
              <a:rPr lang="en-US" sz="4400" dirty="0">
                <a:solidFill>
                  <a:schemeClr val="tx1">
                    <a:lumMod val="95000"/>
                    <a:lumOff val="5000"/>
                  </a:schemeClr>
                </a:solidFill>
                <a:latin typeface="Calibri" pitchFamily="34" charset="0"/>
                <a:cs typeface="+mn-cs"/>
              </a:rPr>
              <a:t>6pk of Fat Tire = 3,289 grams CO</a:t>
            </a:r>
            <a:r>
              <a:rPr lang="en-US" sz="4400" baseline="-25000" dirty="0">
                <a:solidFill>
                  <a:schemeClr val="tx1">
                    <a:lumMod val="95000"/>
                    <a:lumOff val="5000"/>
                  </a:schemeClr>
                </a:solidFill>
                <a:latin typeface="Calibri" pitchFamily="34" charset="0"/>
                <a:cs typeface="+mn-cs"/>
              </a:rPr>
              <a:t>2</a:t>
            </a:r>
            <a:r>
              <a:rPr lang="en-US" sz="4400" dirty="0">
                <a:solidFill>
                  <a:schemeClr val="tx1">
                    <a:lumMod val="95000"/>
                    <a:lumOff val="5000"/>
                  </a:schemeClr>
                </a:solidFill>
                <a:latin typeface="Calibri" pitchFamily="34" charset="0"/>
                <a:cs typeface="+mn-cs"/>
              </a:rPr>
              <a:t>e</a:t>
            </a:r>
            <a:endParaRPr lang="en-US" sz="3200" dirty="0">
              <a:solidFill>
                <a:schemeClr val="tx1">
                  <a:lumMod val="95000"/>
                  <a:lumOff val="5000"/>
                </a:schemeClr>
              </a:solidFill>
              <a:latin typeface="Calibri" pitchFamily="34" charset="0"/>
              <a:cs typeface="+mn-cs"/>
            </a:endParaRPr>
          </a:p>
        </p:txBody>
      </p:sp>
      <p:graphicFrame>
        <p:nvGraphicFramePr>
          <p:cNvPr id="2050" name="Chart 13"/>
          <p:cNvGraphicFramePr>
            <a:graphicFrameLocks/>
          </p:cNvGraphicFramePr>
          <p:nvPr/>
        </p:nvGraphicFramePr>
        <p:xfrm>
          <a:off x="228600" y="1371600"/>
          <a:ext cx="8686800" cy="4876800"/>
        </p:xfrm>
        <a:graphic>
          <a:graphicData uri="http://schemas.openxmlformats.org/presentationml/2006/ole">
            <p:oleObj spid="_x0000_s2050" r:id="rId5" imgW="8687553" imgH="4877223" progId="Excel.Sheet.8">
              <p:embed/>
            </p:oleObj>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5"/>
          <p:cNvPicPr>
            <a:picLocks noChangeAspect="1" noChangeArrowheads="1"/>
          </p:cNvPicPr>
          <p:nvPr/>
        </p:nvPicPr>
        <p:blipFill>
          <a:blip r:embed="rId3" cstate="print"/>
          <a:srcRect/>
          <a:stretch>
            <a:fillRect/>
          </a:stretch>
        </p:blipFill>
        <p:spPr bwMode="auto">
          <a:xfrm>
            <a:off x="0" y="0"/>
            <a:ext cx="2209800" cy="6834188"/>
          </a:xfrm>
          <a:prstGeom prst="rect">
            <a:avLst/>
          </a:prstGeom>
          <a:noFill/>
          <a:ln w="9525">
            <a:noFill/>
            <a:miter lim="800000"/>
            <a:headEnd/>
            <a:tailEnd/>
          </a:ln>
        </p:spPr>
      </p:pic>
      <p:pic>
        <p:nvPicPr>
          <p:cNvPr id="70659" name="Picture 6"/>
          <p:cNvPicPr>
            <a:picLocks noChangeAspect="1" noChangeArrowheads="1"/>
          </p:cNvPicPr>
          <p:nvPr/>
        </p:nvPicPr>
        <p:blipFill>
          <a:blip r:embed="rId4" cstate="print"/>
          <a:srcRect/>
          <a:stretch>
            <a:fillRect/>
          </a:stretch>
        </p:blipFill>
        <p:spPr bwMode="auto">
          <a:xfrm>
            <a:off x="2209800" y="1143000"/>
            <a:ext cx="3127375" cy="4495800"/>
          </a:xfrm>
          <a:prstGeom prst="rect">
            <a:avLst/>
          </a:prstGeom>
          <a:noFill/>
          <a:ln w="9525">
            <a:noFill/>
            <a:miter lim="800000"/>
            <a:headEnd/>
            <a:tailEnd/>
          </a:ln>
        </p:spPr>
      </p:pic>
      <p:sp>
        <p:nvSpPr>
          <p:cNvPr id="7" name="TextBox 6"/>
          <p:cNvSpPr txBox="1"/>
          <p:nvPr/>
        </p:nvSpPr>
        <p:spPr>
          <a:xfrm>
            <a:off x="3200400" y="0"/>
            <a:ext cx="4419600" cy="830263"/>
          </a:xfrm>
          <a:prstGeom prst="rect">
            <a:avLst/>
          </a:prstGeom>
          <a:solidFill>
            <a:schemeClr val="accent6">
              <a:lumMod val="75000"/>
            </a:schemeClr>
          </a:solidFill>
        </p:spPr>
        <p:txBody>
          <a:bodyPr>
            <a:spAutoFit/>
          </a:bodyPr>
          <a:lstStyle/>
          <a:p>
            <a:pPr fontAlgn="auto">
              <a:spcBef>
                <a:spcPts val="0"/>
              </a:spcBef>
              <a:spcAft>
                <a:spcPts val="0"/>
              </a:spcAft>
              <a:defRPr/>
            </a:pPr>
            <a:r>
              <a:rPr lang="en-US" sz="4800" dirty="0">
                <a:latin typeface="Britannic Bold" pitchFamily="34" charset="0"/>
                <a:cs typeface="+mn-cs"/>
              </a:rPr>
              <a:t>The Big Picture </a:t>
            </a:r>
          </a:p>
        </p:txBody>
      </p:sp>
      <p:sp>
        <p:nvSpPr>
          <p:cNvPr id="70661" name="TextBox 7"/>
          <p:cNvSpPr txBox="1">
            <a:spLocks noChangeArrowheads="1"/>
          </p:cNvSpPr>
          <p:nvPr/>
        </p:nvSpPr>
        <p:spPr bwMode="auto">
          <a:xfrm>
            <a:off x="2286000" y="533400"/>
            <a:ext cx="641350" cy="369888"/>
          </a:xfrm>
          <a:prstGeom prst="rect">
            <a:avLst/>
          </a:prstGeom>
          <a:noFill/>
          <a:ln w="9525">
            <a:noFill/>
            <a:miter lim="800000"/>
            <a:headEnd/>
            <a:tailEnd/>
          </a:ln>
        </p:spPr>
        <p:txBody>
          <a:bodyPr wrap="none">
            <a:spAutoFit/>
          </a:bodyPr>
          <a:lstStyle/>
          <a:p>
            <a:r>
              <a:rPr lang="en-US">
                <a:latin typeface="Calibri" pitchFamily="34" charset="0"/>
              </a:rPr>
              <a:t>2.3%</a:t>
            </a:r>
          </a:p>
        </p:txBody>
      </p:sp>
      <p:sp>
        <p:nvSpPr>
          <p:cNvPr id="70662" name="TextBox 8"/>
          <p:cNvSpPr txBox="1">
            <a:spLocks noChangeArrowheads="1"/>
          </p:cNvSpPr>
          <p:nvPr/>
        </p:nvSpPr>
        <p:spPr bwMode="auto">
          <a:xfrm>
            <a:off x="2286000" y="228600"/>
            <a:ext cx="641350" cy="369888"/>
          </a:xfrm>
          <a:prstGeom prst="rect">
            <a:avLst/>
          </a:prstGeom>
          <a:noFill/>
          <a:ln w="9525">
            <a:noFill/>
            <a:miter lim="800000"/>
            <a:headEnd/>
            <a:tailEnd/>
          </a:ln>
        </p:spPr>
        <p:txBody>
          <a:bodyPr wrap="none">
            <a:spAutoFit/>
          </a:bodyPr>
          <a:lstStyle/>
          <a:p>
            <a:r>
              <a:rPr lang="en-US">
                <a:latin typeface="Calibri" pitchFamily="34" charset="0"/>
              </a:rPr>
              <a:t>2.3%</a:t>
            </a:r>
          </a:p>
        </p:txBody>
      </p:sp>
      <p:pic>
        <p:nvPicPr>
          <p:cNvPr id="10" name="Picture 2" descr="http://www.srcf.ucam.org/cuex/Image/footprint.jpg"/>
          <p:cNvPicPr>
            <a:picLocks noChangeAspect="1" noChangeArrowheads="1"/>
          </p:cNvPicPr>
          <p:nvPr/>
        </p:nvPicPr>
        <p:blipFill>
          <a:blip r:embed="rId5" cstate="email">
            <a:clrChange>
              <a:clrFrom>
                <a:srgbClr val="FFFFFF"/>
              </a:clrFrom>
              <a:clrTo>
                <a:srgbClr val="FFFFFF">
                  <a:alpha val="0"/>
                </a:srgbClr>
              </a:clrTo>
            </a:clrChange>
          </a:blip>
          <a:srcRect/>
          <a:stretch>
            <a:fillRect/>
          </a:stretch>
        </p:blipFill>
        <p:spPr bwMode="auto">
          <a:xfrm>
            <a:off x="7010400" y="381000"/>
            <a:ext cx="2133600" cy="1890268"/>
          </a:xfrm>
          <a:prstGeom prst="rect">
            <a:avLst/>
          </a:prstGeom>
          <a:noFill/>
          <a:effectLst>
            <a:outerShdw blurRad="50800" dist="50800" dir="5400000" algn="ctr" rotWithShape="0">
              <a:srgbClr val="000000">
                <a:alpha val="0"/>
              </a:srgbClr>
            </a:outerShdw>
          </a:effectLst>
          <a:scene3d>
            <a:camera prst="orthographicFront">
              <a:rot lat="0" lon="0" rev="0"/>
            </a:camera>
            <a:lightRig rig="threePt" dir="t"/>
          </a:scene3d>
        </p:spPr>
      </p:pic>
      <p:cxnSp>
        <p:nvCxnSpPr>
          <p:cNvPr id="12" name="Straight Connector 11"/>
          <p:cNvCxnSpPr>
            <a:endCxn id="70661" idx="1"/>
          </p:cNvCxnSpPr>
          <p:nvPr/>
        </p:nvCxnSpPr>
        <p:spPr>
          <a:xfrm>
            <a:off x="2133600" y="685800"/>
            <a:ext cx="152400" cy="317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2133600" y="457200"/>
            <a:ext cx="228600" cy="76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A2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rtlCol="0">
            <a:normAutofit fontScale="90000"/>
          </a:bodyPr>
          <a:lstStyle/>
          <a:p>
            <a:pPr eaLnBrk="1" fontAlgn="auto" hangingPunct="1">
              <a:spcAft>
                <a:spcPts val="0"/>
              </a:spcAft>
              <a:defRPr/>
            </a:pPr>
            <a:r>
              <a:rPr lang="en-US" dirty="0" smtClean="0">
                <a:solidFill>
                  <a:schemeClr val="bg1"/>
                </a:solidFill>
                <a:effectLst>
                  <a:outerShdw blurRad="38100" dist="38100" dir="2700000" algn="tl">
                    <a:srgbClr val="000000">
                      <a:alpha val="43137"/>
                    </a:srgbClr>
                  </a:outerShdw>
                </a:effectLst>
              </a:rPr>
              <a:t>How does Fat Tire Compare?</a:t>
            </a:r>
            <a:endParaRPr lang="en-US" dirty="0">
              <a:solidFill>
                <a:schemeClr val="bg1"/>
              </a:solidFill>
              <a:effectLst>
                <a:outerShdw blurRad="38100" dist="38100" dir="2700000" algn="tl">
                  <a:srgbClr val="000000">
                    <a:alpha val="43137"/>
                  </a:srgbClr>
                </a:outerShdw>
              </a:effectLst>
            </a:endParaRPr>
          </a:p>
        </p:txBody>
      </p:sp>
      <p:sp>
        <p:nvSpPr>
          <p:cNvPr id="71683" name="Content Placeholder 2"/>
          <p:cNvSpPr>
            <a:spLocks noGrp="1"/>
          </p:cNvSpPr>
          <p:nvPr>
            <p:ph idx="1"/>
          </p:nvPr>
        </p:nvSpPr>
        <p:spPr/>
        <p:txBody>
          <a:bodyPr/>
          <a:lstStyle/>
          <a:p>
            <a:pPr eaLnBrk="1" hangingPunct="1"/>
            <a:endParaRPr lang="en-US" smtClean="0"/>
          </a:p>
        </p:txBody>
      </p:sp>
      <p:pic>
        <p:nvPicPr>
          <p:cNvPr id="38914" name="Picture 2" descr="[The Journal Report: Environment]"/>
          <p:cNvPicPr>
            <a:picLocks noChangeAspect="1" noChangeArrowheads="1"/>
          </p:cNvPicPr>
          <p:nvPr/>
        </p:nvPicPr>
        <p:blipFill>
          <a:blip r:embed="rId3" cstate="print"/>
          <a:srcRect/>
          <a:stretch>
            <a:fillRect/>
          </a:stretch>
        </p:blipFill>
        <p:spPr bwMode="auto">
          <a:xfrm>
            <a:off x="457200" y="985838"/>
            <a:ext cx="8229600" cy="549116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5" descr="slide 20 Ripples.jpg"/>
          <p:cNvPicPr>
            <a:picLocks noChangeAspect="1"/>
          </p:cNvPicPr>
          <p:nvPr/>
        </p:nvPicPr>
        <p:blipFill>
          <a:blip r:embed="rId3" cstate="email"/>
          <a:srcRect/>
          <a:stretch>
            <a:fillRect/>
          </a:stretch>
        </p:blipFill>
        <p:spPr bwMode="auto">
          <a:xfrm>
            <a:off x="1588" y="0"/>
            <a:ext cx="9140825"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3" descr="yin yang slide.jpg"/>
          <p:cNvPicPr>
            <a:picLocks noChangeAspect="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sp>
        <p:nvSpPr>
          <p:cNvPr id="3" name="TextBox 2"/>
          <p:cNvSpPr txBox="1"/>
          <p:nvPr/>
        </p:nvSpPr>
        <p:spPr>
          <a:xfrm>
            <a:off x="2286000" y="1600200"/>
            <a:ext cx="3581400" cy="584200"/>
          </a:xfrm>
          <a:prstGeom prst="rect">
            <a:avLst/>
          </a:prstGeom>
          <a:solidFill>
            <a:schemeClr val="accent3">
              <a:lumMod val="60000"/>
              <a:lumOff val="40000"/>
            </a:schemeClr>
          </a:solidFill>
        </p:spPr>
        <p:txBody>
          <a:bodyPr>
            <a:spAutoFit/>
          </a:bodyPr>
          <a:lstStyle/>
          <a:p>
            <a:pPr algn="ctr" fontAlgn="auto">
              <a:spcBef>
                <a:spcPts val="0"/>
              </a:spcBef>
              <a:spcAft>
                <a:spcPts val="0"/>
              </a:spcAft>
              <a:defRPr/>
            </a:pPr>
            <a:r>
              <a:rPr lang="en-US" sz="3200" dirty="0">
                <a:latin typeface="Broadway" pitchFamily="82" charset="0"/>
                <a:cs typeface="+mn-cs"/>
              </a:rPr>
              <a:t>ADVOCACY</a:t>
            </a:r>
            <a:endParaRPr lang="en-US" sz="2800" dirty="0">
              <a:latin typeface="Broadway" pitchFamily="82" charset="0"/>
              <a:cs typeface="+mn-cs"/>
            </a:endParaRPr>
          </a:p>
        </p:txBody>
      </p:sp>
      <p:sp>
        <p:nvSpPr>
          <p:cNvPr id="4" name="TextBox 3"/>
          <p:cNvSpPr txBox="1"/>
          <p:nvPr/>
        </p:nvSpPr>
        <p:spPr>
          <a:xfrm>
            <a:off x="3276600" y="4724400"/>
            <a:ext cx="3581400" cy="584200"/>
          </a:xfrm>
          <a:prstGeom prst="rect">
            <a:avLst/>
          </a:prstGeom>
          <a:solidFill>
            <a:schemeClr val="accent2">
              <a:lumMod val="75000"/>
            </a:schemeClr>
          </a:solidFill>
        </p:spPr>
        <p:txBody>
          <a:bodyPr>
            <a:spAutoFit/>
          </a:bodyPr>
          <a:lstStyle/>
          <a:p>
            <a:pPr algn="ctr" fontAlgn="auto">
              <a:spcBef>
                <a:spcPts val="0"/>
              </a:spcBef>
              <a:spcAft>
                <a:spcPts val="0"/>
              </a:spcAft>
              <a:defRPr/>
            </a:pPr>
            <a:r>
              <a:rPr lang="en-US" sz="3200" dirty="0">
                <a:latin typeface="Broadway" pitchFamily="82" charset="0"/>
                <a:cs typeface="+mn-cs"/>
              </a:rPr>
              <a:t>ACTION</a:t>
            </a:r>
            <a:endParaRPr lang="en-US" sz="2800" dirty="0">
              <a:latin typeface="Broadway" pitchFamily="82" charset="0"/>
              <a:cs typeface="+mn-cs"/>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3" cstate="email"/>
          <a:srcRect/>
          <a:stretch>
            <a:fillRect/>
          </a:stretch>
        </p:blipFill>
        <p:spPr bwMode="auto">
          <a:xfrm>
            <a:off x="0" y="7938"/>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5" descr="slide 23 FUN.jpg"/>
          <p:cNvPicPr>
            <a:picLocks noChangeAspect="1"/>
          </p:cNvPicPr>
          <p:nvPr/>
        </p:nvPicPr>
        <p:blipFill>
          <a:blip r:embed="rId3" cstate="email"/>
          <a:srcRect/>
          <a:stretch>
            <a:fillRect/>
          </a:stretch>
        </p:blipFill>
        <p:spPr bwMode="auto">
          <a:xfrm>
            <a:off x="1588" y="0"/>
            <a:ext cx="9140825"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6" descr="slide 22 skinny08.jpg"/>
          <p:cNvPicPr>
            <a:picLocks noChangeAspect="1"/>
          </p:cNvPicPr>
          <p:nvPr/>
        </p:nvPicPr>
        <p:blipFill>
          <a:blip r:embed="rId3" cstate="email"/>
          <a:srcRect/>
          <a:stretch>
            <a:fillRect/>
          </a:stretch>
        </p:blipFill>
        <p:spPr bwMode="auto">
          <a:xfrm>
            <a:off x="1588" y="0"/>
            <a:ext cx="9140825"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4" descr="C:\Documents and Settings\gowsley\Desktop\TDF print ad collage slide41.jpg"/>
          <p:cNvPicPr>
            <a:picLocks noChangeAspect="1" noChangeArrowheads="1"/>
          </p:cNvPicPr>
          <p:nvPr/>
        </p:nvPicPr>
        <p:blipFill>
          <a:blip r:embed="rId3" cstate="email"/>
          <a:srcRect/>
          <a:stretch>
            <a:fillRect/>
          </a:stretch>
        </p:blipFill>
        <p:spPr bwMode="auto">
          <a:xfrm>
            <a:off x="0" y="0"/>
            <a:ext cx="9144000" cy="6858000"/>
          </a:xfrm>
          <a:prstGeom prst="rect">
            <a:avLst/>
          </a:prstGeom>
          <a:noFill/>
          <a:ln w="9525">
            <a:noFill/>
            <a:miter lim="800000"/>
            <a:headEnd/>
            <a:tailEnd/>
          </a:ln>
        </p:spPr>
      </p:pic>
      <p:pic>
        <p:nvPicPr>
          <p:cNvPr id="77827" name="Picture 1" descr="NB TdF event 400 08 hirz.jpg"/>
          <p:cNvPicPr>
            <a:picLocks noChangeAspect="1"/>
          </p:cNvPicPr>
          <p:nvPr/>
        </p:nvPicPr>
        <p:blipFill>
          <a:blip r:embed="rId4" cstate="email"/>
          <a:srcRect/>
          <a:stretch>
            <a:fillRect/>
          </a:stretch>
        </p:blipFill>
        <p:spPr bwMode="auto">
          <a:xfrm>
            <a:off x="152400" y="0"/>
            <a:ext cx="8732838"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ctrTitle"/>
          </p:nvPr>
        </p:nvSpPr>
        <p:spPr/>
        <p:txBody>
          <a:bodyPr/>
          <a:lstStyle/>
          <a:p>
            <a:pPr eaLnBrk="1" hangingPunct="1"/>
            <a:endParaRPr lang="en-US"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endParaRPr lang="en-US"/>
          </a:p>
        </p:txBody>
      </p:sp>
      <p:pic>
        <p:nvPicPr>
          <p:cNvPr id="78852" name="Picture 1"/>
          <p:cNvPicPr>
            <a:picLocks noChangeAspect="1" noChangeArrowheads="1"/>
          </p:cNvPicPr>
          <p:nvPr/>
        </p:nvPicPr>
        <p:blipFill>
          <a:blip r:embed="rId3" cstate="print"/>
          <a:srcRect/>
          <a:stretch>
            <a:fillRect/>
          </a:stretch>
        </p:blipFill>
        <p:spPr bwMode="auto">
          <a:xfrm>
            <a:off x="-46038" y="0"/>
            <a:ext cx="9190038" cy="6892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650</TotalTime>
  <Words>1393</Words>
  <Application>Microsoft Office PowerPoint</Application>
  <PresentationFormat>On-screen Show (4:3)</PresentationFormat>
  <Paragraphs>230</Paragraphs>
  <Slides>76</Slides>
  <Notes>76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76</vt:i4>
      </vt:variant>
    </vt:vector>
  </HeadingPairs>
  <TitlesOfParts>
    <vt:vector size="79" baseType="lpstr">
      <vt:lpstr>Office Theme</vt:lpstr>
      <vt:lpstr>Photo Editor Photo</vt:lpstr>
      <vt:lpstr>Microsoft Office Excel 97-2003 Worksheet</vt:lpstr>
      <vt:lpstr>Slide 1</vt:lpstr>
      <vt:lpstr>Slide 2</vt:lpstr>
      <vt:lpstr>Slide 3</vt:lpstr>
      <vt:lpstr>Slide 4</vt:lpstr>
      <vt:lpstr>If everybody lived like an American, we would need 5 planets…</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Save the  Colorado 2010</vt:lpstr>
      <vt:lpstr>Slide 39</vt:lpstr>
      <vt:lpstr>Slide 40</vt:lpstr>
      <vt:lpstr>Slide 41</vt:lpstr>
      <vt:lpstr>Slide 42</vt:lpstr>
      <vt:lpstr>Slide 43</vt:lpstr>
      <vt:lpstr>Slide 44</vt:lpstr>
      <vt:lpstr>Slide 45</vt:lpstr>
      <vt:lpstr>Slide 46</vt:lpstr>
      <vt:lpstr>Energy Philosophy</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Life Cycle Assessment: Measuring the Carbon Footprint of a 6-pack of Fat Tire</vt:lpstr>
      <vt:lpstr>What is a  “Life Cycle Assessment”?</vt:lpstr>
      <vt:lpstr>What is a  “Carbon Footprint”?</vt:lpstr>
      <vt:lpstr>Slide 67</vt:lpstr>
      <vt:lpstr>Slide 68</vt:lpstr>
      <vt:lpstr>How does Fat Tire Compare?</vt:lpstr>
      <vt:lpstr>Slide 70</vt:lpstr>
      <vt:lpstr>Slide 71</vt:lpstr>
      <vt:lpstr>Slide 72</vt:lpstr>
      <vt:lpstr>Slide 73</vt:lpstr>
      <vt:lpstr>Slide 74</vt:lpstr>
      <vt:lpstr>Slide 75</vt:lpstr>
      <vt:lpstr>Slide 76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kwallace</dc:creator>
  <cp:lastModifiedBy>Finn Knudsen</cp:lastModifiedBy>
  <cp:revision>68</cp:revision>
  <dcterms:created xsi:type="dcterms:W3CDTF">2008-10-15T20:17:02Z</dcterms:created>
  <dcterms:modified xsi:type="dcterms:W3CDTF">2010-06-26T16:07:50Z</dcterms:modified>
</cp:coreProperties>
</file>